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05613" cy="99393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0929"/>
  </p:normalViewPr>
  <p:slideViewPr>
    <p:cSldViewPr>
      <p:cViewPr>
        <p:scale>
          <a:sx n="110" d="100"/>
          <a:sy n="110" d="100"/>
        </p:scale>
        <p:origin x="-336" y="1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3EB9B-7568-4F6F-8F10-9000682901A7}" type="datetimeFigureOut">
              <a:rPr lang="en-NZ" smtClean="0"/>
              <a:pPr/>
              <a:t>9/01/2015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NZ" smtClean="0"/>
              <a:t>© 2013 http://www.chemicalminds.wikispaces.com</a:t>
            </a: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96851-094D-4011-95F1-F19C85FF9F1F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907056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EC336D0-AF26-4AE5-88F8-4473ECD6B63E}" type="datetimeFigureOut">
              <a:rPr lang="en-NZ"/>
              <a:pPr>
                <a:defRPr/>
              </a:pPr>
              <a:t>9/01/2015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en-NZ" smtClean="0"/>
              <a:t>© 2013 http://www.chemicalminds.wikispaces.com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DB09CB4-DC89-41FB-AA2E-DBF7ACD691B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73851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© 2014 http://www.chemicalminds.wikispaces.com</a:t>
            </a:r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NZ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C812B1-AC9A-4F1D-83C5-6C64BEDABCAB}" type="slidenum">
              <a:rPr lang="en-NZ"/>
              <a:pPr/>
              <a:t>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© 2013 http://www.chemicalminds.wikispaces.com</a:t>
            </a:r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E73C4-973C-450A-B04E-1C9B4D9E82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6349-EEBD-4CED-80BE-2C2C1D52B5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400DF-2D06-4714-94D7-C2E29CD2920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0DE99-8FF2-4DDF-A6B5-6FBCEAA2B77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E44AF-670A-400D-B8E1-9CF0EAEDFBD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53A2E-3080-407A-8265-8FB0D13DCF4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1D395-15D6-40B5-A5FD-DB19BBD3F7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550B2-C617-40CA-B91E-09514DB2338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028E1-C5C1-4775-A0EF-2C5A19A703E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527FF-73F3-453E-B5E6-E300E08F512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5715A-0C88-4F45-8577-FB2C63B390D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5F3A2-83AC-4A1D-816E-F27954809F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9C414-A969-4CC9-9A49-9F078A6823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AU" smtClean="0"/>
              <a:t>© 2013 http://www.chemicalminds.wikispaces.com</a:t>
            </a: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03D9CF1-B5FE-47C4-8412-817BA4B2E4A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7" y="556419"/>
            <a:ext cx="8686800" cy="3634581"/>
          </a:xfrm>
        </p:spPr>
        <p:txBody>
          <a:bodyPr/>
          <a:lstStyle/>
          <a:p>
            <a:pPr eaLnBrk="1" hangingPunct="1"/>
            <a:r>
              <a:rPr lang="en-NZ" dirty="0" smtClean="0">
                <a:solidFill>
                  <a:srgbClr val="9933FF"/>
                </a:solidFill>
              </a:rPr>
              <a:t>Shapes of molecules</a:t>
            </a:r>
            <a:r>
              <a:rPr lang="en-NZ" dirty="0">
                <a:solidFill>
                  <a:srgbClr val="9933FF"/>
                </a:solidFill>
              </a:rPr>
              <a:t/>
            </a:r>
            <a:br>
              <a:rPr lang="en-NZ" dirty="0">
                <a:solidFill>
                  <a:srgbClr val="9933FF"/>
                </a:solidFill>
              </a:rPr>
            </a:br>
            <a:r>
              <a:rPr lang="en-NZ" dirty="0" smtClean="0">
                <a:solidFill>
                  <a:srgbClr val="9933FF"/>
                </a:solidFill>
              </a:rPr>
              <a:t/>
            </a:r>
            <a:br>
              <a:rPr lang="en-NZ" dirty="0" smtClean="0">
                <a:solidFill>
                  <a:srgbClr val="9933FF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1) sketch the Lewis structure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2) locate the central atom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3) count regions of electron density around the central atom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1800" i="1" dirty="0" smtClean="0">
                <a:solidFill>
                  <a:schemeClr val="tx1"/>
                </a:solidFill>
              </a:rPr>
              <a:t>double/triple bonds and lone pairs count as ONE region of electron density</a:t>
            </a:r>
            <a:r>
              <a:rPr lang="en-NZ" sz="2200" i="1" dirty="0" smtClean="0">
                <a:solidFill>
                  <a:schemeClr val="tx1"/>
                </a:solidFill>
              </a:rPr>
              <a:t/>
            </a:r>
            <a:br>
              <a:rPr lang="en-NZ" sz="2200" i="1" dirty="0" smtClean="0">
                <a:solidFill>
                  <a:schemeClr val="tx1"/>
                </a:solidFill>
              </a:rPr>
            </a:br>
            <a:r>
              <a:rPr lang="en-NZ" sz="2200" dirty="0" smtClean="0">
                <a:solidFill>
                  <a:schemeClr val="tx1"/>
                </a:solidFill>
              </a:rPr>
              <a:t>4)  determine shape and angle bearing in mind that repulsion varies…</a:t>
            </a:r>
            <a:br>
              <a:rPr lang="en-NZ" sz="2200" dirty="0" smtClean="0">
                <a:solidFill>
                  <a:schemeClr val="tx1"/>
                </a:solidFill>
              </a:rPr>
            </a:br>
            <a:r>
              <a:rPr lang="en-NZ" sz="1800" i="1" dirty="0" smtClean="0">
                <a:solidFill>
                  <a:schemeClr val="tx1"/>
                </a:solidFill>
              </a:rPr>
              <a:t>lone pair-lone pair &gt; lone pair-bonding pair &gt; bonding pair-bonding pair</a:t>
            </a:r>
            <a:endParaRPr lang="en-AU" sz="1800" i="1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3C668E"/>
                </a:solidFill>
                <a:latin typeface="Arial" charset="0"/>
                <a:cs typeface="Arial" charset="0"/>
              </a:rPr>
              <a:t> </a:t>
            </a:r>
            <a:endParaRPr lang="en-AU" b="1" i="1" dirty="0" smtClean="0">
              <a:solidFill>
                <a:srgbClr val="3C668E"/>
              </a:solidFill>
              <a:latin typeface="Arial" charset="0"/>
              <a:cs typeface="Arial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714500" y="274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NZ"/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1714500" y="27432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NZ"/>
          </a:p>
        </p:txBody>
      </p:sp>
      <p:pic>
        <p:nvPicPr>
          <p:cNvPr id="3078" name="Picture 7" descr="The shape of ammo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2816" y="4724400"/>
            <a:ext cx="112077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34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err="1" smtClean="0">
                <a:solidFill>
                  <a:srgbClr val="9933FF"/>
                </a:solidFill>
              </a:rPr>
              <a:t>Trigonal</a:t>
            </a:r>
            <a:r>
              <a:rPr lang="en-NZ" sz="3600" dirty="0" smtClean="0">
                <a:solidFill>
                  <a:srgbClr val="9933FF"/>
                </a:solidFill>
              </a:rPr>
              <a:t> </a:t>
            </a:r>
            <a:r>
              <a:rPr lang="en-NZ" sz="3600" dirty="0" err="1">
                <a:solidFill>
                  <a:srgbClr val="9933FF"/>
                </a:solidFill>
              </a:rPr>
              <a:t>B</a:t>
            </a:r>
            <a:r>
              <a:rPr lang="en-NZ" sz="3600" dirty="0" err="1" smtClean="0">
                <a:solidFill>
                  <a:srgbClr val="9933FF"/>
                </a:solidFill>
              </a:rPr>
              <a:t>ipyramidal</a:t>
            </a:r>
            <a:r>
              <a:rPr lang="en-NZ" sz="3600" dirty="0" smtClean="0">
                <a:solidFill>
                  <a:srgbClr val="9933FF"/>
                </a:solidFill>
              </a:rPr>
              <a:t> – T-shaped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819400" y="685800"/>
            <a:ext cx="6477000" cy="6172200"/>
          </a:xfrm>
        </p:spPr>
        <p:txBody>
          <a:bodyPr/>
          <a:lstStyle/>
          <a:p>
            <a:pPr eaLnBrk="1" hangingPunct="1"/>
            <a:r>
              <a:rPr lang="en-AU" sz="1800" dirty="0">
                <a:latin typeface="Trebuchet MS" pitchFamily="34" charset="0"/>
              </a:rPr>
              <a:t>5 regions of electron density around the central atom, which is </a:t>
            </a:r>
            <a:r>
              <a:rPr lang="en-AU" sz="1800" dirty="0" smtClean="0">
                <a:latin typeface="Trebuchet MS" pitchFamily="34" charset="0"/>
              </a:rPr>
              <a:t>chlorine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3 </a:t>
            </a:r>
            <a:r>
              <a:rPr lang="en-AU" sz="1800" dirty="0">
                <a:latin typeface="Trebuchet MS" pitchFamily="34" charset="0"/>
              </a:rPr>
              <a:t>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2 </a:t>
            </a:r>
            <a:r>
              <a:rPr lang="en-AU" sz="1800" dirty="0">
                <a:latin typeface="Trebuchet MS" pitchFamily="34" charset="0"/>
              </a:rPr>
              <a:t>lone </a:t>
            </a:r>
            <a:r>
              <a:rPr lang="en-AU" sz="1800" dirty="0" smtClean="0">
                <a:latin typeface="Trebuchet MS" pitchFamily="34" charset="0"/>
              </a:rPr>
              <a:t>pairs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OCTAHEDRAL</a:t>
            </a:r>
            <a:r>
              <a:rPr lang="en-AU" sz="1800" dirty="0">
                <a:latin typeface="Trebuchet MS" pitchFamily="34" charset="0"/>
              </a:rPr>
              <a:t> electron pair arrangement, the </a:t>
            </a:r>
            <a:r>
              <a:rPr lang="en-AU" sz="1800" dirty="0" smtClean="0">
                <a:latin typeface="Trebuchet MS" pitchFamily="34" charset="0"/>
              </a:rPr>
              <a:t>2 lone pairs </a:t>
            </a:r>
            <a:r>
              <a:rPr lang="en-AU" sz="1800" dirty="0">
                <a:latin typeface="Trebuchet MS" pitchFamily="34" charset="0"/>
              </a:rPr>
              <a:t>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T-SHAPED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solidFill>
                <a:srgbClr val="9933FF"/>
              </a:solidFill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Cl-F bond is polar because of </a:t>
            </a:r>
            <a:r>
              <a:rPr lang="en-NZ" sz="1800" dirty="0" smtClean="0">
                <a:latin typeface="Trebuchet MS" panose="020B0603020202020204" pitchFamily="34" charset="0"/>
              </a:rPr>
              <a:t>the electronegativity difference between F and Cl atoms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</a:t>
            </a:r>
            <a:r>
              <a:rPr lang="en-NZ" sz="1800" dirty="0" smtClean="0">
                <a:latin typeface="Trebuchet MS" panose="020B0603020202020204" pitchFamily="34" charset="0"/>
              </a:rPr>
              <a:t>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</a:t>
            </a:r>
            <a:r>
              <a:rPr lang="en-NZ" sz="1800" dirty="0" smtClean="0">
                <a:latin typeface="Trebuchet MS" panose="020B0603020202020204" pitchFamily="34" charset="0"/>
              </a:rPr>
              <a:t>olar bonds </a:t>
            </a:r>
            <a:r>
              <a:rPr lang="en-NZ" sz="1800" dirty="0">
                <a:latin typeface="Trebuchet MS" panose="020B0603020202020204" pitchFamily="34" charset="0"/>
              </a:rPr>
              <a:t>do not </a:t>
            </a:r>
            <a:r>
              <a:rPr lang="en-NZ" sz="1800" dirty="0" smtClean="0">
                <a:latin typeface="Trebuchet MS" panose="020B0603020202020204" pitchFamily="34" charset="0"/>
              </a:rPr>
              <a:t>cancel</a:t>
            </a:r>
            <a:r>
              <a:rPr lang="en-NZ" sz="1800" dirty="0">
                <a:latin typeface="Trebuchet MS" panose="020B0603020202020204" pitchFamily="34" charset="0"/>
              </a:rPr>
              <a:t> </a:t>
            </a:r>
            <a:r>
              <a:rPr lang="en-NZ" sz="1800" dirty="0" smtClean="0">
                <a:latin typeface="Trebuchet MS" panose="020B0603020202020204" pitchFamily="34" charset="0"/>
              </a:rPr>
              <a:t>so </a:t>
            </a:r>
            <a:r>
              <a:rPr lang="en-NZ" sz="1800" dirty="0">
                <a:latin typeface="Trebuchet MS" panose="020B0603020202020204" pitchFamily="34" charset="0"/>
              </a:rPr>
              <a:t>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polar</a:t>
            </a:r>
          </a:p>
          <a:p>
            <a:pPr lvl="0"/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a</a:t>
            </a:r>
            <a:r>
              <a:rPr lang="en-AU" sz="1800" dirty="0" smtClean="0">
                <a:latin typeface="Trebuchet MS" pitchFamily="34" charset="0"/>
              </a:rPr>
              <a:t>ngles of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90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 o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 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NZ" sz="500" dirty="0" smtClean="0">
              <a:latin typeface="Trebuchet MS" pitchFamily="34" charset="0"/>
            </a:endParaRPr>
          </a:p>
          <a:p>
            <a:pPr eaLnBrk="1" hangingPunct="1"/>
            <a:r>
              <a:rPr lang="en-NZ" sz="2000" i="1" dirty="0" err="1" smtClean="0">
                <a:latin typeface="Trebuchet MS" pitchFamily="34" charset="0"/>
              </a:rPr>
              <a:t>eg’s</a:t>
            </a:r>
            <a:r>
              <a:rPr lang="en-NZ" sz="2000" i="1" dirty="0" smtClean="0">
                <a:latin typeface="Trebuchet MS" pitchFamily="34" charset="0"/>
              </a:rPr>
              <a:t> ClF</a:t>
            </a:r>
            <a:r>
              <a:rPr lang="en-NZ" sz="2000" i="1" baseline="-25000" dirty="0" smtClean="0">
                <a:latin typeface="Trebuchet MS" pitchFamily="34" charset="0"/>
              </a:rPr>
              <a:t>3</a:t>
            </a:r>
            <a:r>
              <a:rPr lang="en-NZ" sz="2000" i="1" dirty="0" smtClean="0">
                <a:latin typeface="Trebuchet MS" pitchFamily="34" charset="0"/>
              </a:rPr>
              <a:t>, IF</a:t>
            </a:r>
            <a:r>
              <a:rPr lang="en-NZ" sz="2000" i="1" baseline="-25000" dirty="0" smtClean="0">
                <a:latin typeface="Trebuchet MS" pitchFamily="34" charset="0"/>
              </a:rPr>
              <a:t>3</a:t>
            </a:r>
            <a:r>
              <a:rPr lang="en-NZ" sz="2000" i="1" dirty="0" smtClean="0">
                <a:latin typeface="Trebuchet MS" pitchFamily="34" charset="0"/>
              </a:rPr>
              <a:t>, BrF</a:t>
            </a:r>
            <a:r>
              <a:rPr lang="en-NZ" sz="2000" i="1" baseline="-25000" dirty="0" smtClean="0">
                <a:latin typeface="Trebuchet MS" pitchFamily="34" charset="0"/>
              </a:rPr>
              <a:t>3</a:t>
            </a:r>
          </a:p>
          <a:p>
            <a:pPr eaLnBrk="1" hangingPunct="1"/>
            <a:endParaRPr lang="en-NZ" sz="2800" dirty="0" smtClean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NZ" sz="2800" baseline="30000" dirty="0" smtClean="0">
              <a:latin typeface="Trebuchet MS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5532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/>
              <a:t>© 2015 http://www.chemicalminds.wikispaces.com</a:t>
            </a:r>
            <a:endParaRPr lang="en-AU" sz="1000" dirty="0"/>
          </a:p>
        </p:txBody>
      </p:sp>
      <p:pic>
        <p:nvPicPr>
          <p:cNvPr id="8" name="Content Placeholder 7" descr="ClF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393" y="1752600"/>
            <a:ext cx="2895600" cy="31123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err="1" smtClean="0">
                <a:solidFill>
                  <a:srgbClr val="9933FF"/>
                </a:solidFill>
              </a:rPr>
              <a:t>Trigonal</a:t>
            </a:r>
            <a:r>
              <a:rPr lang="en-NZ" sz="3600" dirty="0" smtClean="0">
                <a:solidFill>
                  <a:srgbClr val="9933FF"/>
                </a:solidFill>
              </a:rPr>
              <a:t> </a:t>
            </a:r>
            <a:r>
              <a:rPr lang="en-NZ" sz="3600" dirty="0" err="1">
                <a:solidFill>
                  <a:srgbClr val="9933FF"/>
                </a:solidFill>
              </a:rPr>
              <a:t>B</a:t>
            </a:r>
            <a:r>
              <a:rPr lang="en-NZ" sz="3600" dirty="0" err="1" smtClean="0">
                <a:solidFill>
                  <a:srgbClr val="9933FF"/>
                </a:solidFill>
              </a:rPr>
              <a:t>ipyramidal</a:t>
            </a:r>
            <a:r>
              <a:rPr lang="en-NZ" sz="3600" dirty="0" smtClean="0">
                <a:solidFill>
                  <a:srgbClr val="9933FF"/>
                </a:solidFill>
              </a:rPr>
              <a:t> - Linear</a:t>
            </a:r>
          </a:p>
        </p:txBody>
      </p:sp>
      <p:sp>
        <p:nvSpPr>
          <p:cNvPr id="12291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4200" y="685800"/>
            <a:ext cx="6019800" cy="5867400"/>
          </a:xfrm>
        </p:spPr>
        <p:txBody>
          <a:bodyPr/>
          <a:lstStyle/>
          <a:p>
            <a:pPr eaLnBrk="1" hangingPunct="1"/>
            <a:r>
              <a:rPr lang="en-AU" sz="1800" dirty="0">
                <a:latin typeface="Trebuchet MS" pitchFamily="34" charset="0"/>
              </a:rPr>
              <a:t>5 regions of electron density around the central atom, which is </a:t>
            </a:r>
            <a:r>
              <a:rPr lang="en-AU" sz="1800" dirty="0" smtClean="0">
                <a:latin typeface="Trebuchet MS" pitchFamily="34" charset="0"/>
              </a:rPr>
              <a:t>iodine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2 </a:t>
            </a:r>
            <a:r>
              <a:rPr lang="en-AU" sz="1800" dirty="0">
                <a:latin typeface="Trebuchet MS" pitchFamily="34" charset="0"/>
              </a:rPr>
              <a:t>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3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lone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BIPYRAMIDAL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electron pair arrangement, the lone </a:t>
            </a:r>
            <a:r>
              <a:rPr lang="en-AU" sz="1800" dirty="0" smtClean="0">
                <a:latin typeface="Trebuchet MS" pitchFamily="34" charset="0"/>
              </a:rPr>
              <a:t>pairs </a:t>
            </a:r>
            <a:r>
              <a:rPr lang="en-AU" sz="1800" dirty="0">
                <a:latin typeface="Trebuchet MS" pitchFamily="34" charset="0"/>
              </a:rPr>
              <a:t>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LINEAR</a:t>
            </a: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I</a:t>
            </a:r>
            <a:r>
              <a:rPr lang="en-NZ" sz="1800" dirty="0" smtClean="0">
                <a:latin typeface="Trebuchet MS" panose="020B0603020202020204" pitchFamily="34" charset="0"/>
              </a:rPr>
              <a:t>-Cl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I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Cl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Angles of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180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 </a:t>
            </a:r>
            <a:r>
              <a:rPr lang="en-AU" sz="1800" baseline="30000" dirty="0">
                <a:solidFill>
                  <a:srgbClr val="9933FF"/>
                </a:solidFill>
                <a:latin typeface="Trebuchet MS" pitchFamily="34" charset="0"/>
              </a:rPr>
              <a:t>o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 </a:t>
            </a:r>
          </a:p>
          <a:p>
            <a:pPr eaLnBrk="1" hangingPunct="1">
              <a:buNone/>
            </a:pPr>
            <a:endParaRPr lang="en-NZ" sz="500" dirty="0" smtClean="0">
              <a:latin typeface="Trebuchet MS" pitchFamily="34" charset="0"/>
            </a:endParaRPr>
          </a:p>
          <a:p>
            <a:pPr eaLnBrk="1" hangingPunct="1"/>
            <a:r>
              <a:rPr lang="en-NZ" sz="1800" i="1" dirty="0" err="1" smtClean="0">
                <a:latin typeface="Trebuchet MS" pitchFamily="34" charset="0"/>
              </a:rPr>
              <a:t>eg’s</a:t>
            </a:r>
            <a:r>
              <a:rPr lang="en-NZ" sz="1800" i="1" dirty="0" smtClean="0">
                <a:latin typeface="Trebuchet MS" pitchFamily="34" charset="0"/>
              </a:rPr>
              <a:t> XeF</a:t>
            </a:r>
            <a:r>
              <a:rPr lang="en-NZ" sz="1800" i="1" baseline="-25000" dirty="0" smtClean="0">
                <a:latin typeface="Trebuchet MS" pitchFamily="34" charset="0"/>
              </a:rPr>
              <a:t>2</a:t>
            </a:r>
            <a:r>
              <a:rPr lang="en-NZ" sz="1800" i="1" dirty="0" smtClean="0">
                <a:latin typeface="Trebuchet MS" pitchFamily="34" charset="0"/>
              </a:rPr>
              <a:t>, </a:t>
            </a:r>
            <a:r>
              <a:rPr lang="en-NZ" sz="1800" i="1" dirty="0" smtClean="0">
                <a:latin typeface="Trebuchet MS" pitchFamily="34" charset="0"/>
              </a:rPr>
              <a:t>ICl</a:t>
            </a:r>
            <a:r>
              <a:rPr lang="en-NZ" sz="1800" i="1" baseline="-25000" dirty="0" smtClean="0">
                <a:latin typeface="Trebuchet MS" pitchFamily="34" charset="0"/>
              </a:rPr>
              <a:t>2</a:t>
            </a:r>
            <a:r>
              <a:rPr lang="en-NZ" sz="1800" i="1" baseline="30000" dirty="0" smtClean="0">
                <a:latin typeface="Trebuchet MS" pitchFamily="34" charset="0"/>
              </a:rPr>
              <a:t>-</a:t>
            </a:r>
            <a:endParaRPr lang="en-NZ" sz="1800" i="1" baseline="30000" dirty="0" smtClean="0">
              <a:latin typeface="Trebuchet MS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5532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/>
              <a:t>© 2015 http://www.chemicalminds.wikispaces.com</a:t>
            </a:r>
            <a:endParaRPr lang="en-AU" sz="1000" dirty="0"/>
          </a:p>
        </p:txBody>
      </p:sp>
      <p:pic>
        <p:nvPicPr>
          <p:cNvPr id="8" name="Content Placeholder 7" descr="ICL2-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828800"/>
            <a:ext cx="2971800" cy="30786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20" y="1295400"/>
            <a:ext cx="3636579" cy="375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Octahedral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124200" y="685800"/>
            <a:ext cx="6019800" cy="57912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6 regions </a:t>
            </a:r>
            <a:r>
              <a:rPr lang="en-AU" sz="1800" dirty="0">
                <a:latin typeface="Trebuchet MS" pitchFamily="34" charset="0"/>
              </a:rPr>
              <a:t>of electron density around the central atom, which is </a:t>
            </a:r>
            <a:r>
              <a:rPr lang="en-AU" sz="1800" dirty="0" err="1" smtClean="0">
                <a:latin typeface="Trebuchet MS" pitchFamily="34" charset="0"/>
              </a:rPr>
              <a:t>sulfur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6 </a:t>
            </a:r>
            <a:r>
              <a:rPr lang="en-AU" sz="1800" dirty="0">
                <a:latin typeface="Trebuchet MS" pitchFamily="34" charset="0"/>
              </a:rPr>
              <a:t>bonding pairs of electrons around the central </a:t>
            </a:r>
            <a:r>
              <a:rPr lang="en-AU" sz="1800" dirty="0" smtClean="0">
                <a:latin typeface="Trebuchet MS" pitchFamily="34" charset="0"/>
              </a:rPr>
              <a:t>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</a:t>
            </a:r>
            <a:r>
              <a:rPr lang="en-AU" sz="1800" dirty="0">
                <a:latin typeface="Trebuchet MS" pitchFamily="34" charset="0"/>
              </a:rPr>
              <a:t>lone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in </a:t>
            </a:r>
            <a:r>
              <a:rPr lang="en-AU" sz="1800" dirty="0">
                <a:latin typeface="Trebuchet MS" pitchFamily="34" charset="0"/>
              </a:rPr>
              <a:t>order to minimise </a:t>
            </a:r>
            <a:r>
              <a:rPr lang="en-AU" sz="1800" dirty="0" smtClean="0">
                <a:latin typeface="Trebuchet MS" pitchFamily="34" charset="0"/>
              </a:rPr>
              <a:t>repulsion, the </a:t>
            </a:r>
            <a:r>
              <a:rPr lang="en-AU" sz="1800" dirty="0">
                <a:latin typeface="Trebuchet MS" pitchFamily="34" charset="0"/>
              </a:rPr>
              <a:t>regions of electron density are arranged as far as possible from each </a:t>
            </a:r>
            <a:r>
              <a:rPr lang="en-AU" sz="1800" dirty="0" smtClean="0">
                <a:latin typeface="Trebuchet MS" pitchFamily="34" charset="0"/>
              </a:rPr>
              <a:t>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OCTAHEDRAL</a:t>
            </a:r>
            <a:r>
              <a:rPr lang="en-AU" sz="1800" dirty="0" smtClean="0">
                <a:latin typeface="Trebuchet MS" pitchFamily="34" charset="0"/>
              </a:rPr>
              <a:t> electron pair arrangement as well as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OCTAHEDRAL</a:t>
            </a:r>
            <a:r>
              <a:rPr lang="en-AU" sz="1800" dirty="0" smtClean="0">
                <a:latin typeface="Trebuchet MS" pitchFamily="34" charset="0"/>
              </a:rPr>
              <a:t> molecular shape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S -F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</a:t>
            </a:r>
            <a:r>
              <a:rPr lang="en-NZ" sz="1800" dirty="0" smtClean="0">
                <a:latin typeface="Trebuchet MS" panose="020B0603020202020204" pitchFamily="34" charset="0"/>
              </a:rPr>
              <a:t>between S </a:t>
            </a:r>
            <a:r>
              <a:rPr lang="en-NZ" sz="1800" dirty="0">
                <a:latin typeface="Trebuchet MS" panose="020B0603020202020204" pitchFamily="34" charset="0"/>
              </a:rPr>
              <a:t>and F 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symmetrical</a:t>
            </a:r>
            <a:endParaRPr lang="en-NZ" sz="18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</a:t>
            </a:r>
            <a:r>
              <a:rPr lang="en-NZ" sz="1800" dirty="0" smtClean="0">
                <a:latin typeface="Trebuchet MS" panose="020B0603020202020204" pitchFamily="34" charset="0"/>
              </a:rPr>
              <a:t>cancel </a:t>
            </a:r>
            <a:r>
              <a:rPr lang="en-NZ" sz="1800" dirty="0">
                <a:latin typeface="Trebuchet MS" panose="020B0603020202020204" pitchFamily="34" charset="0"/>
              </a:rPr>
              <a:t>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 smtClean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all bond angles are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90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</a:p>
          <a:p>
            <a:pPr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SF</a:t>
            </a:r>
            <a:r>
              <a:rPr lang="en-AU" sz="1800" i="1" baseline="-25000" dirty="0" smtClean="0">
                <a:latin typeface="Trebuchet MS" pitchFamily="34" charset="0"/>
              </a:rPr>
              <a:t>6</a:t>
            </a:r>
            <a:r>
              <a:rPr lang="en-AU" sz="1800" i="1" dirty="0" smtClean="0">
                <a:latin typeface="Trebuchet MS" pitchFamily="34" charset="0"/>
              </a:rPr>
              <a:t>, PF</a:t>
            </a:r>
            <a:r>
              <a:rPr lang="en-AU" sz="1800" i="1" baseline="-25000" dirty="0" smtClean="0">
                <a:latin typeface="Trebuchet MS" pitchFamily="34" charset="0"/>
              </a:rPr>
              <a:t>6</a:t>
            </a:r>
            <a:r>
              <a:rPr lang="en-AU" sz="1800" i="1" baseline="30000" dirty="0" smtClean="0">
                <a:latin typeface="Trebuchet MS" pitchFamily="34" charset="0"/>
              </a:rPr>
              <a:t>-, </a:t>
            </a:r>
            <a:r>
              <a:rPr lang="en-AU" sz="1800" i="1" dirty="0" smtClean="0">
                <a:latin typeface="Trebuchet MS" pitchFamily="34" charset="0"/>
              </a:rPr>
              <a:t>PCl</a:t>
            </a:r>
            <a:r>
              <a:rPr lang="en-AU" sz="1800" i="1" baseline="-25000" dirty="0" smtClean="0">
                <a:latin typeface="Trebuchet MS" pitchFamily="34" charset="0"/>
              </a:rPr>
              <a:t>6</a:t>
            </a:r>
            <a:r>
              <a:rPr lang="en-AU" sz="1800" i="1" baseline="30000" dirty="0" smtClean="0">
                <a:latin typeface="Trebuchet MS" pitchFamily="34" charset="0"/>
              </a:rPr>
              <a:t>-</a:t>
            </a:r>
            <a:r>
              <a:rPr lang="en-AU" sz="1800" i="1" dirty="0" smtClean="0">
                <a:latin typeface="Trebuchet MS" pitchFamily="34" charset="0"/>
              </a:rPr>
              <a:t>, SiF</a:t>
            </a:r>
            <a:r>
              <a:rPr lang="en-AU" sz="1800" i="1" baseline="-25000" dirty="0" smtClean="0">
                <a:latin typeface="Trebuchet MS" pitchFamily="34" charset="0"/>
              </a:rPr>
              <a:t>6</a:t>
            </a:r>
            <a:r>
              <a:rPr lang="en-AU" sz="1800" i="1" baseline="30000" dirty="0" smtClean="0">
                <a:latin typeface="Trebuchet MS" pitchFamily="34" charset="0"/>
              </a:rPr>
              <a:t>2-</a:t>
            </a:r>
          </a:p>
          <a:p>
            <a:pPr eaLnBrk="1" hangingPunct="1">
              <a:buNone/>
            </a:pPr>
            <a:endParaRPr lang="en-AU" sz="2400" dirty="0" smtClean="0">
              <a:latin typeface="Trebuchet MS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AU" sz="2400" dirty="0" smtClean="0">
              <a:latin typeface="Trebuchet MS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5532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/>
              <a:t>© 2015 http://www.chemicalminds.wikispaces.com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3176752" cy="311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Octahedral - Square pyramid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200400" y="609600"/>
            <a:ext cx="5954110" cy="60960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6 </a:t>
            </a:r>
            <a:r>
              <a:rPr lang="en-AU" sz="1800" dirty="0">
                <a:latin typeface="Trebuchet MS" pitchFamily="34" charset="0"/>
              </a:rPr>
              <a:t>regions of electron density around the central atom, which is </a:t>
            </a:r>
            <a:r>
              <a:rPr lang="en-AU" sz="1800" dirty="0" smtClean="0">
                <a:latin typeface="Trebuchet MS" pitchFamily="34" charset="0"/>
              </a:rPr>
              <a:t>bromine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5 </a:t>
            </a:r>
            <a:r>
              <a:rPr lang="en-AU" sz="1800" dirty="0">
                <a:latin typeface="Trebuchet MS" pitchFamily="34" charset="0"/>
              </a:rPr>
              <a:t>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1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lone </a:t>
            </a:r>
            <a:r>
              <a:rPr lang="en-AU" sz="1800" dirty="0" smtClean="0">
                <a:latin typeface="Trebuchet MS" pitchFamily="34" charset="0"/>
              </a:rPr>
              <a:t>pair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OCTAHEDRAL</a:t>
            </a:r>
            <a:r>
              <a:rPr lang="en-AU" sz="1800" dirty="0">
                <a:latin typeface="Trebuchet MS" pitchFamily="34" charset="0"/>
              </a:rPr>
              <a:t> electron pair </a:t>
            </a:r>
            <a:r>
              <a:rPr lang="en-AU" sz="1800" dirty="0" smtClean="0">
                <a:latin typeface="Trebuchet MS" pitchFamily="34" charset="0"/>
              </a:rPr>
              <a:t>arrangement, the </a:t>
            </a:r>
            <a:r>
              <a:rPr lang="en-AU" sz="1800" dirty="0">
                <a:latin typeface="Trebuchet MS" pitchFamily="34" charset="0"/>
              </a:rPr>
              <a:t>lone </a:t>
            </a:r>
            <a:r>
              <a:rPr lang="en-AU" sz="1800" dirty="0" smtClean="0">
                <a:latin typeface="Trebuchet MS" pitchFamily="34" charset="0"/>
              </a:rPr>
              <a:t>pair </a:t>
            </a:r>
            <a:r>
              <a:rPr lang="en-AU" sz="1800" dirty="0">
                <a:latin typeface="Trebuchet MS" pitchFamily="34" charset="0"/>
              </a:rPr>
              <a:t>of electrons take up space as if they were a bond, so </a:t>
            </a:r>
            <a:r>
              <a:rPr lang="en-AU" sz="1800" dirty="0" smtClean="0">
                <a:latin typeface="Trebuchet MS" pitchFamily="34" charset="0"/>
              </a:rPr>
              <a:t>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SQUARE  PYRAMID</a:t>
            </a:r>
          </a:p>
          <a:p>
            <a:pPr eaLnBrk="1" hangingPunct="1"/>
            <a:endParaRPr lang="en-AU" sz="500" dirty="0">
              <a:solidFill>
                <a:srgbClr val="9933FF"/>
              </a:solidFill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Br-F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</a:t>
            </a:r>
            <a:r>
              <a:rPr lang="en-NZ" sz="1800" dirty="0" smtClean="0">
                <a:latin typeface="Trebuchet MS" panose="020B0603020202020204" pitchFamily="34" charset="0"/>
              </a:rPr>
              <a:t>Br </a:t>
            </a:r>
            <a:r>
              <a:rPr lang="en-NZ" sz="1800" dirty="0">
                <a:latin typeface="Trebuchet MS" panose="020B0603020202020204" pitchFamily="34" charset="0"/>
              </a:rPr>
              <a:t>and F </a:t>
            </a:r>
            <a:r>
              <a:rPr lang="en-NZ" sz="1800" dirty="0" smtClean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</a:t>
            </a:r>
            <a:r>
              <a:rPr lang="en-NZ" sz="1800" dirty="0" smtClean="0">
                <a:latin typeface="Trebuchet MS" panose="020B0603020202020204" pitchFamily="34" charset="0"/>
              </a:rPr>
              <a:t>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Angles of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90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 </a:t>
            </a:r>
            <a:r>
              <a:rPr lang="en-AU" sz="1800" dirty="0" smtClean="0">
                <a:latin typeface="Trebuchet MS" pitchFamily="34" charset="0"/>
              </a:rPr>
              <a:t>and slightly smaller/larger than 90</a:t>
            </a:r>
            <a:r>
              <a:rPr lang="en-AU" sz="1800" baseline="30000" dirty="0" smtClean="0">
                <a:latin typeface="Trebuchet MS" pitchFamily="34" charset="0"/>
              </a:rPr>
              <a:t>o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BrF</a:t>
            </a:r>
            <a:r>
              <a:rPr lang="en-AU" sz="1800" i="1" baseline="-25000" dirty="0" smtClean="0">
                <a:latin typeface="Trebuchet MS" pitchFamily="34" charset="0"/>
              </a:rPr>
              <a:t>5,</a:t>
            </a:r>
            <a:r>
              <a:rPr lang="en-AU" sz="1800" i="1" dirty="0" smtClean="0">
                <a:latin typeface="Trebuchet MS" pitchFamily="34" charset="0"/>
              </a:rPr>
              <a:t> </a:t>
            </a:r>
            <a:r>
              <a:rPr lang="en-AU" sz="1800" i="1" dirty="0" smtClean="0">
                <a:latin typeface="Trebuchet MS" pitchFamily="34" charset="0"/>
              </a:rPr>
              <a:t>IF</a:t>
            </a:r>
            <a:r>
              <a:rPr lang="en-AU" sz="1800" i="1" baseline="-25000" dirty="0" smtClean="0">
                <a:latin typeface="Trebuchet MS" pitchFamily="34" charset="0"/>
              </a:rPr>
              <a:t>5, </a:t>
            </a:r>
            <a:r>
              <a:rPr lang="en-AU" sz="1800" i="1" dirty="0" smtClean="0">
                <a:latin typeface="Trebuchet MS" pitchFamily="34" charset="0"/>
              </a:rPr>
              <a:t>ICl</a:t>
            </a:r>
            <a:r>
              <a:rPr lang="en-AU" sz="1800" i="1" baseline="-25000" dirty="0" smtClean="0">
                <a:latin typeface="Trebuchet MS" pitchFamily="34" charset="0"/>
              </a:rPr>
              <a:t>5</a:t>
            </a:r>
            <a:endParaRPr lang="en-NZ" sz="1800" i="1" baseline="-25000" dirty="0" smtClean="0">
              <a:latin typeface="Trebuchet MS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4008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/>
              <a:t>© 2015 http://www.chemicalminds.wikispaces.com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3267447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Octahedral - Square planar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267446" y="457200"/>
            <a:ext cx="5876555" cy="6400800"/>
          </a:xfrm>
        </p:spPr>
        <p:txBody>
          <a:bodyPr/>
          <a:lstStyle/>
          <a:p>
            <a:pPr eaLnBrk="1" hangingPunct="1"/>
            <a:r>
              <a:rPr lang="en-AU" sz="1800" dirty="0">
                <a:latin typeface="Trebuchet MS" pitchFamily="34" charset="0"/>
              </a:rPr>
              <a:t>6 regions of electron density around the central atom, which is </a:t>
            </a:r>
            <a:r>
              <a:rPr lang="en-AU" sz="1800" dirty="0" smtClean="0">
                <a:latin typeface="Trebuchet MS" pitchFamily="34" charset="0"/>
              </a:rPr>
              <a:t>xenon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4 </a:t>
            </a:r>
            <a:r>
              <a:rPr lang="en-AU" sz="1800" dirty="0">
                <a:latin typeface="Trebuchet MS" pitchFamily="34" charset="0"/>
              </a:rPr>
              <a:t>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2 </a:t>
            </a:r>
            <a:r>
              <a:rPr lang="en-AU" sz="1800" dirty="0">
                <a:latin typeface="Trebuchet MS" pitchFamily="34" charset="0"/>
              </a:rPr>
              <a:t>lone </a:t>
            </a:r>
            <a:r>
              <a:rPr lang="en-AU" sz="1800" dirty="0" smtClean="0">
                <a:latin typeface="Trebuchet MS" pitchFamily="34" charset="0"/>
              </a:rPr>
              <a:t>pairs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OCTAHEDRAL</a:t>
            </a:r>
            <a:r>
              <a:rPr lang="en-AU" sz="1800" dirty="0">
                <a:latin typeface="Trebuchet MS" pitchFamily="34" charset="0"/>
              </a:rPr>
              <a:t> electron pair arrangement, the 2</a:t>
            </a:r>
            <a:r>
              <a:rPr lang="en-AU" sz="1800" dirty="0" smtClean="0">
                <a:latin typeface="Trebuchet MS" pitchFamily="34" charset="0"/>
              </a:rPr>
              <a:t> lone </a:t>
            </a:r>
            <a:r>
              <a:rPr lang="en-AU" sz="1800" dirty="0">
                <a:latin typeface="Trebuchet MS" pitchFamily="34" charset="0"/>
              </a:rPr>
              <a:t>pairs of electrons take up space as if they were a bond, so the molecular shape is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SQUARE 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PLANAR</a:t>
            </a: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err="1" smtClean="0">
                <a:latin typeface="Trebuchet MS" panose="020B0603020202020204" pitchFamily="34" charset="0"/>
              </a:rPr>
              <a:t>Xe</a:t>
            </a:r>
            <a:r>
              <a:rPr lang="en-NZ" sz="1800" dirty="0" smtClean="0">
                <a:latin typeface="Trebuchet MS" panose="020B0603020202020204" pitchFamily="34" charset="0"/>
              </a:rPr>
              <a:t>-F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</a:t>
            </a:r>
            <a:r>
              <a:rPr lang="en-NZ" sz="1800" dirty="0" err="1" smtClean="0">
                <a:latin typeface="Trebuchet MS" panose="020B0603020202020204" pitchFamily="34" charset="0"/>
              </a:rPr>
              <a:t>Xe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F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symmetrical</a:t>
            </a:r>
            <a:endParaRPr lang="en-NZ" sz="18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</a:t>
            </a:r>
            <a:r>
              <a:rPr lang="en-NZ" sz="1800" dirty="0" smtClean="0">
                <a:latin typeface="Trebuchet MS" panose="020B0603020202020204" pitchFamily="34" charset="0"/>
              </a:rPr>
              <a:t>cancel </a:t>
            </a:r>
            <a:r>
              <a:rPr lang="en-NZ" sz="1800" dirty="0">
                <a:latin typeface="Trebuchet MS" panose="020B0603020202020204" pitchFamily="34" charset="0"/>
              </a:rPr>
              <a:t>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Angles of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90</a:t>
            </a:r>
            <a:r>
              <a:rPr lang="en-AU" sz="1800" baseline="30000" dirty="0">
                <a:solidFill>
                  <a:srgbClr val="9933FF"/>
                </a:solidFill>
                <a:latin typeface="Trebuchet MS" pitchFamily="34" charset="0"/>
              </a:rPr>
              <a:t> o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 </a:t>
            </a:r>
          </a:p>
          <a:p>
            <a:pPr marL="0" indent="0" eaLnBrk="1" hangingPunct="1">
              <a:buNone/>
            </a:pPr>
            <a:endParaRPr lang="en-NZ" sz="500" dirty="0" smtClean="0">
              <a:latin typeface="Trebuchet MS" pitchFamily="34" charset="0"/>
            </a:endParaRPr>
          </a:p>
          <a:p>
            <a:pPr eaLnBrk="1" hangingPunct="1"/>
            <a:r>
              <a:rPr lang="en-NZ" sz="1800" i="1" dirty="0" err="1" smtClean="0">
                <a:latin typeface="Trebuchet MS" pitchFamily="34" charset="0"/>
              </a:rPr>
              <a:t>eg</a:t>
            </a:r>
            <a:r>
              <a:rPr lang="en-NZ" sz="1800" i="1" dirty="0" smtClean="0">
                <a:latin typeface="Trebuchet MS" pitchFamily="34" charset="0"/>
              </a:rPr>
              <a:t> BrF</a:t>
            </a:r>
            <a:r>
              <a:rPr lang="en-NZ" sz="1800" i="1" baseline="-25000" dirty="0" smtClean="0">
                <a:latin typeface="Trebuchet MS" pitchFamily="34" charset="0"/>
              </a:rPr>
              <a:t>4</a:t>
            </a:r>
            <a:r>
              <a:rPr lang="en-NZ" sz="1800" i="1" baseline="30000" dirty="0" smtClean="0">
                <a:latin typeface="Trebuchet MS" pitchFamily="34" charset="0"/>
              </a:rPr>
              <a:t>-</a:t>
            </a:r>
            <a:r>
              <a:rPr lang="en-NZ" sz="1800" i="1" dirty="0" smtClean="0">
                <a:latin typeface="Trebuchet MS" pitchFamily="34" charset="0"/>
              </a:rPr>
              <a:t>, ICl</a:t>
            </a:r>
            <a:r>
              <a:rPr lang="en-NZ" sz="1800" i="1" baseline="-25000" dirty="0" smtClean="0">
                <a:latin typeface="Trebuchet MS" pitchFamily="34" charset="0"/>
              </a:rPr>
              <a:t>4</a:t>
            </a:r>
            <a:r>
              <a:rPr lang="en-NZ" sz="1800" i="1" baseline="30000" dirty="0" smtClean="0">
                <a:latin typeface="Trebuchet MS" pitchFamily="34" charset="0"/>
              </a:rPr>
              <a:t>-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5532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/>
              <a:t>© 2015 http://www.chemicalminds.wikispaces.com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Linear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200400" y="457200"/>
            <a:ext cx="5943600" cy="61722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2 regions of electron density around the central atom, which is beryllium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</a:t>
            </a:r>
            <a:r>
              <a:rPr lang="en-AU" sz="1800" dirty="0" smtClean="0">
                <a:latin typeface="Trebuchet MS" pitchFamily="34" charset="0"/>
              </a:rPr>
              <a:t>lone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LINEAR </a:t>
            </a:r>
            <a:r>
              <a:rPr lang="en-AU" sz="1800" dirty="0" smtClean="0">
                <a:latin typeface="Trebuchet MS" pitchFamily="34" charset="0"/>
              </a:rPr>
              <a:t>electron </a:t>
            </a:r>
            <a:r>
              <a:rPr lang="en-AU" sz="1800" dirty="0">
                <a:latin typeface="Trebuchet MS" pitchFamily="34" charset="0"/>
              </a:rPr>
              <a:t>pair arrangement as well as 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LINEAR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molecular </a:t>
            </a:r>
            <a:r>
              <a:rPr lang="en-AU" sz="1800" dirty="0" smtClean="0">
                <a:latin typeface="Trebuchet MS" pitchFamily="34" charset="0"/>
              </a:rPr>
              <a:t>shape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Br-Cl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Br and </a:t>
            </a:r>
            <a:r>
              <a:rPr lang="en-NZ" sz="1800" dirty="0" smtClean="0">
                <a:latin typeface="Trebuchet MS" panose="020B0603020202020204" pitchFamily="34" charset="0"/>
              </a:rPr>
              <a:t>Cl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</a:p>
          <a:p>
            <a:pPr marL="0" lvl="0" indent="0">
              <a:buNone/>
            </a:pPr>
            <a:endParaRPr lang="en-NZ" sz="500" dirty="0" smtClean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</a:t>
            </a:r>
            <a:r>
              <a:rPr lang="en-NZ" sz="1800" dirty="0" smtClean="0">
                <a:latin typeface="Trebuchet MS" panose="020B0603020202020204" pitchFamily="34" charset="0"/>
              </a:rPr>
              <a:t>is </a:t>
            </a:r>
            <a:r>
              <a:rPr lang="en-NZ" sz="1800" dirty="0">
                <a:latin typeface="Trebuchet MS" panose="020B0603020202020204" pitchFamily="34" charset="0"/>
              </a:rPr>
              <a:t>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</a:t>
            </a:r>
            <a:r>
              <a:rPr lang="en-NZ" sz="1800" dirty="0" smtClean="0">
                <a:latin typeface="Trebuchet MS" panose="020B0603020202020204" pitchFamily="34" charset="0"/>
              </a:rPr>
              <a:t>cancel </a:t>
            </a:r>
            <a:r>
              <a:rPr lang="en-NZ" sz="1800" dirty="0">
                <a:latin typeface="Trebuchet MS" panose="020B0603020202020204" pitchFamily="34" charset="0"/>
              </a:rPr>
              <a:t>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endParaRPr lang="en-AU" sz="500" dirty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bond angle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180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</a:t>
            </a:r>
            <a:r>
              <a:rPr lang="en-AU" sz="1800" i="1" dirty="0" err="1" smtClean="0">
                <a:latin typeface="Trebuchet MS" pitchFamily="34" charset="0"/>
              </a:rPr>
              <a:t>HCl</a:t>
            </a:r>
            <a:r>
              <a:rPr lang="en-AU" sz="1800" i="1" dirty="0" smtClean="0">
                <a:latin typeface="Trebuchet MS" pitchFamily="34" charset="0"/>
              </a:rPr>
              <a:t>, CO</a:t>
            </a:r>
            <a:r>
              <a:rPr lang="en-AU" sz="1800" i="1" baseline="-25000" dirty="0" smtClean="0">
                <a:latin typeface="Trebuchet MS" pitchFamily="34" charset="0"/>
              </a:rPr>
              <a:t>2,</a:t>
            </a:r>
            <a:r>
              <a:rPr lang="en-AU" sz="1800" i="1" dirty="0" smtClean="0">
                <a:latin typeface="Trebuchet MS" pitchFamily="34" charset="0"/>
              </a:rPr>
              <a:t> HI, O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CS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N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C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</a:p>
        </p:txBody>
      </p:sp>
      <p:pic>
        <p:nvPicPr>
          <p:cNvPr id="4100" name="Picture 9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057400"/>
            <a:ext cx="2971800" cy="1180016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4770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err="1" smtClean="0">
                <a:solidFill>
                  <a:srgbClr val="9933FF"/>
                </a:solidFill>
              </a:rPr>
              <a:t>Trigonal</a:t>
            </a:r>
            <a:r>
              <a:rPr lang="en-NZ" sz="3600" dirty="0" smtClean="0">
                <a:solidFill>
                  <a:srgbClr val="9933FF"/>
                </a:solidFill>
              </a:rPr>
              <a:t> planar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762000"/>
            <a:ext cx="6172200" cy="57912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3 regions of electron density around the central atom, which is boron</a:t>
            </a:r>
          </a:p>
          <a:p>
            <a:pPr marL="0" indent="0" eaLnBrk="1" hangingPunct="1">
              <a:buNone/>
            </a:pPr>
            <a:endParaRPr lang="en-AU" sz="500" i="1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3 bonding pairs of electrons,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</a:t>
            </a:r>
            <a:r>
              <a:rPr lang="en-AU" sz="1800" dirty="0">
                <a:latin typeface="Trebuchet MS" pitchFamily="34" charset="0"/>
              </a:rPr>
              <a:t>lone pairs of electrons,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PLANAR </a:t>
            </a:r>
            <a:r>
              <a:rPr lang="en-AU" sz="1800" dirty="0" smtClean="0">
                <a:latin typeface="Trebuchet MS" pitchFamily="34" charset="0"/>
              </a:rPr>
              <a:t>electron </a:t>
            </a:r>
            <a:r>
              <a:rPr lang="en-AU" sz="1800" dirty="0">
                <a:latin typeface="Trebuchet MS" pitchFamily="34" charset="0"/>
              </a:rPr>
              <a:t>pair arrangement as well as 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PLANAR </a:t>
            </a:r>
            <a:r>
              <a:rPr lang="en-AU" sz="1800" dirty="0" smtClean="0">
                <a:latin typeface="Trebuchet MS" pitchFamily="34" charset="0"/>
              </a:rPr>
              <a:t>molecular shape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Br-F bond is polar because of the electronegativity difference between Br and F atoms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symmetrical</a:t>
            </a:r>
            <a:endParaRPr lang="en-NZ" sz="18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</a:t>
            </a:r>
            <a:r>
              <a:rPr lang="en-NZ" sz="1800" dirty="0" smtClean="0">
                <a:latin typeface="Trebuchet MS" panose="020B0603020202020204" pitchFamily="34" charset="0"/>
              </a:rPr>
              <a:t>bonds </a:t>
            </a:r>
            <a:r>
              <a:rPr lang="en-NZ" sz="1800" dirty="0">
                <a:latin typeface="Trebuchet MS" panose="020B0603020202020204" pitchFamily="34" charset="0"/>
              </a:rPr>
              <a:t>cancel 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endParaRPr lang="en-AU" sz="5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With a bond angle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120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dirty="0" smtClean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 BCl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Br, BClBr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C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H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dirty="0" smtClean="0">
                <a:latin typeface="Trebuchet MS" pitchFamily="34" charset="0"/>
              </a:rPr>
              <a:t>, 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CO, COCl</a:t>
            </a:r>
            <a:r>
              <a:rPr lang="en-AU" sz="1800" i="1" baseline="-25000" dirty="0" smtClean="0">
                <a:latin typeface="Trebuchet MS" pitchFamily="34" charset="0"/>
              </a:rPr>
              <a:t>2, </a:t>
            </a:r>
            <a:r>
              <a:rPr lang="en-AU" sz="1800" i="1" dirty="0" smtClean="0">
                <a:latin typeface="Trebuchet MS" pitchFamily="34" charset="0"/>
              </a:rPr>
              <a:t>SO</a:t>
            </a:r>
            <a:r>
              <a:rPr lang="en-AU" sz="1800" i="1" baseline="-25000" dirty="0" smtClean="0">
                <a:latin typeface="Trebuchet MS" pitchFamily="34" charset="0"/>
              </a:rPr>
              <a:t>3, </a:t>
            </a:r>
            <a:r>
              <a:rPr lang="en-AU" sz="1800" i="1" dirty="0" smtClean="0">
                <a:latin typeface="Trebuchet MS" pitchFamily="34" charset="0"/>
              </a:rPr>
              <a:t>NO</a:t>
            </a:r>
            <a:r>
              <a:rPr lang="en-AU" sz="1800" i="1" baseline="-25000" dirty="0" smtClean="0">
                <a:latin typeface="Trebuchet MS" pitchFamily="34" charset="0"/>
              </a:rPr>
              <a:t>3</a:t>
            </a:r>
            <a:r>
              <a:rPr lang="en-AU" sz="1800" i="1" baseline="30000" dirty="0" smtClean="0">
                <a:latin typeface="Trebuchet MS" pitchFamily="34" charset="0"/>
              </a:rPr>
              <a:t>-</a:t>
            </a:r>
            <a:endParaRPr lang="en-AU" sz="1800" i="1" baseline="30000" dirty="0" smtClean="0">
              <a:latin typeface="Trebuchet MS" pitchFamily="34" charset="0"/>
            </a:endParaRPr>
          </a:p>
        </p:txBody>
      </p:sp>
      <p:pic>
        <p:nvPicPr>
          <p:cNvPr id="5124" name="Picture 10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676400"/>
            <a:ext cx="2514600" cy="2933493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534397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0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Tetrahedral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533400"/>
            <a:ext cx="5791200" cy="65532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4 regions of electron density around the central atom, which is carbon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4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lone pairs of electrons around the central atom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TETRAHEDRAL </a:t>
            </a:r>
            <a:r>
              <a:rPr lang="en-AU" sz="1800" dirty="0">
                <a:latin typeface="Trebuchet MS" pitchFamily="34" charset="0"/>
              </a:rPr>
              <a:t>electron pair </a:t>
            </a:r>
            <a:r>
              <a:rPr lang="en-AU" sz="1800" dirty="0" smtClean="0">
                <a:latin typeface="Trebuchet MS" pitchFamily="34" charset="0"/>
              </a:rPr>
              <a:t>arrangement as well as 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TETRAHEDRAL</a:t>
            </a:r>
            <a:r>
              <a:rPr lang="en-AU" sz="1800" dirty="0" smtClean="0">
                <a:latin typeface="Trebuchet MS" pitchFamily="34" charset="0"/>
              </a:rPr>
              <a:t> molecular shape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C -H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C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H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</a:t>
            </a:r>
            <a:r>
              <a:rPr lang="en-NZ" sz="1800" dirty="0" smtClean="0">
                <a:latin typeface="Trebuchet MS" panose="020B0603020202020204" pitchFamily="34" charset="0"/>
              </a:rPr>
              <a:t>is symmetrical</a:t>
            </a:r>
            <a:endParaRPr lang="en-NZ" sz="18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</a:t>
            </a:r>
            <a:r>
              <a:rPr lang="en-NZ" sz="1800" dirty="0" smtClean="0">
                <a:latin typeface="Trebuchet MS" panose="020B0603020202020204" pitchFamily="34" charset="0"/>
              </a:rPr>
              <a:t>cancel </a:t>
            </a:r>
            <a:r>
              <a:rPr lang="en-NZ" sz="1800" dirty="0">
                <a:latin typeface="Trebuchet MS" panose="020B0603020202020204" pitchFamily="34" charset="0"/>
              </a:rPr>
              <a:t>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With a bond angle of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109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dirty="0" smtClean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SiH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dirty="0" smtClean="0">
                <a:latin typeface="Trebuchet MS" pitchFamily="34" charset="0"/>
              </a:rPr>
              <a:t>, CH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Br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SiCl</a:t>
            </a:r>
            <a:r>
              <a:rPr lang="en-AU" sz="1800" i="1" baseline="-25000" dirty="0" smtClean="0">
                <a:latin typeface="Trebuchet MS" pitchFamily="34" charset="0"/>
              </a:rPr>
              <a:t>4, </a:t>
            </a:r>
            <a:r>
              <a:rPr lang="en-AU" sz="1800" i="1" dirty="0" smtClean="0">
                <a:latin typeface="Trebuchet MS" pitchFamily="34" charset="0"/>
              </a:rPr>
              <a:t>CF</a:t>
            </a:r>
            <a:r>
              <a:rPr lang="en-AU" sz="1800" i="1" baseline="-25000" dirty="0" smtClean="0">
                <a:latin typeface="Trebuchet MS" pitchFamily="34" charset="0"/>
              </a:rPr>
              <a:t>4, </a:t>
            </a:r>
            <a:r>
              <a:rPr lang="en-AU" sz="1800" i="1" dirty="0">
                <a:latin typeface="Trebuchet MS" pitchFamily="34" charset="0"/>
              </a:rPr>
              <a:t>SO</a:t>
            </a:r>
            <a:r>
              <a:rPr lang="en-AU" sz="1800" i="1" baseline="-25000" dirty="0">
                <a:latin typeface="Trebuchet MS" pitchFamily="34" charset="0"/>
              </a:rPr>
              <a:t>4</a:t>
            </a:r>
            <a:r>
              <a:rPr lang="en-AU" sz="1800" i="1" baseline="30000" dirty="0">
                <a:latin typeface="Trebuchet MS" pitchFamily="34" charset="0"/>
              </a:rPr>
              <a:t>2-</a:t>
            </a:r>
            <a:r>
              <a:rPr lang="en-AU" sz="1800" i="1" dirty="0">
                <a:latin typeface="Trebuchet MS" pitchFamily="34" charset="0"/>
              </a:rPr>
              <a:t>, </a:t>
            </a:r>
            <a:r>
              <a:rPr lang="en-AU" sz="1800" i="1" dirty="0" smtClean="0">
                <a:latin typeface="Trebuchet MS" pitchFamily="34" charset="0"/>
              </a:rPr>
              <a:t>PO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baseline="30000" dirty="0" smtClean="0">
                <a:latin typeface="Trebuchet MS" pitchFamily="34" charset="0"/>
              </a:rPr>
              <a:t>3-, </a:t>
            </a:r>
            <a:r>
              <a:rPr lang="en-AU" sz="1800" i="1" dirty="0" smtClean="0">
                <a:latin typeface="Trebuchet MS" pitchFamily="34" charset="0"/>
              </a:rPr>
              <a:t>PCl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baseline="30000" dirty="0" smtClean="0">
                <a:latin typeface="Trebuchet MS" pitchFamily="34" charset="0"/>
              </a:rPr>
              <a:t>+</a:t>
            </a:r>
            <a:endParaRPr lang="en-AU" sz="18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800" dirty="0" smtClean="0">
              <a:latin typeface="Trebuchet MS" pitchFamily="34" charset="0"/>
            </a:endParaRPr>
          </a:p>
        </p:txBody>
      </p:sp>
      <p:pic>
        <p:nvPicPr>
          <p:cNvPr id="6148" name="Picture 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524000"/>
            <a:ext cx="3199757" cy="2811463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4008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80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pPr eaLnBrk="1" hangingPunct="1"/>
            <a:r>
              <a:rPr lang="en-NZ" sz="3600" dirty="0" err="1" smtClean="0">
                <a:solidFill>
                  <a:srgbClr val="9933FF"/>
                </a:solidFill>
              </a:rPr>
              <a:t>Trigonal</a:t>
            </a:r>
            <a:r>
              <a:rPr lang="en-NZ" sz="3600" dirty="0" smtClean="0">
                <a:solidFill>
                  <a:srgbClr val="9933FF"/>
                </a:solidFill>
              </a:rPr>
              <a:t> pyramidal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0" y="685800"/>
            <a:ext cx="6096000" cy="60198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4 regions of electron density around the central atom, which is nitrogen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3</a:t>
            </a:r>
            <a:r>
              <a:rPr lang="en-AU" sz="1800" dirty="0" smtClean="0">
                <a:latin typeface="Trebuchet MS" pitchFamily="34" charset="0"/>
              </a:rPr>
              <a:t>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1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 smtClean="0">
                <a:latin typeface="Trebuchet MS" pitchFamily="34" charset="0"/>
              </a:rPr>
              <a:t>lone pair of electrons around the central atom</a:t>
            </a: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in </a:t>
            </a:r>
            <a:r>
              <a:rPr lang="en-AU" sz="1800" dirty="0">
                <a:latin typeface="Trebuchet MS" pitchFamily="34" charset="0"/>
              </a:rPr>
              <a:t>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TETRAHEDRAL </a:t>
            </a:r>
            <a:r>
              <a:rPr lang="en-AU" sz="1800" dirty="0">
                <a:latin typeface="Trebuchet MS" pitchFamily="34" charset="0"/>
              </a:rPr>
              <a:t>electron pair arrangement, the lone pair 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 PYRAMIDAL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N -H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N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H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polar</a:t>
            </a: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the bond angle of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107</a:t>
            </a:r>
            <a:r>
              <a:rPr lang="en-AU" sz="1800" baseline="30000" dirty="0">
                <a:solidFill>
                  <a:srgbClr val="9933FF"/>
                </a:solidFill>
                <a:latin typeface="Trebuchet MS" pitchFamily="34" charset="0"/>
              </a:rPr>
              <a:t>o</a:t>
            </a:r>
            <a:r>
              <a:rPr lang="en-AU" sz="1800" dirty="0">
                <a:latin typeface="Trebuchet MS" pitchFamily="34" charset="0"/>
              </a:rPr>
              <a:t>  </a:t>
            </a:r>
            <a:endParaRPr lang="en-NZ" sz="1800" dirty="0">
              <a:latin typeface="Trebuchet MS" panose="020B0603020202020204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2000" dirty="0" smtClean="0">
                <a:solidFill>
                  <a:srgbClr val="9933FF"/>
                </a:solidFill>
                <a:latin typeface="Trebuchet MS" pitchFamily="34" charset="0"/>
              </a:rPr>
              <a:t>TRIGONAL PYRAMIDAL </a:t>
            </a:r>
            <a:r>
              <a:rPr lang="en-AU" sz="2000" dirty="0" smtClean="0">
                <a:latin typeface="Trebuchet MS" pitchFamily="34" charset="0"/>
              </a:rPr>
              <a:t>shape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2000" i="1" dirty="0" err="1" smtClean="0">
                <a:latin typeface="Trebuchet MS" pitchFamily="34" charset="0"/>
              </a:rPr>
              <a:t>eg’s</a:t>
            </a:r>
            <a:r>
              <a:rPr lang="en-AU" sz="2000" i="1" dirty="0" smtClean="0">
                <a:latin typeface="Trebuchet MS" pitchFamily="34" charset="0"/>
              </a:rPr>
              <a:t> NF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r>
              <a:rPr lang="en-AU" sz="2000" i="1" dirty="0" smtClean="0">
                <a:latin typeface="Trebuchet MS" pitchFamily="34" charset="0"/>
              </a:rPr>
              <a:t>, PCl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r>
              <a:rPr lang="en-AU" sz="2000" i="1" dirty="0" smtClean="0">
                <a:latin typeface="Trebuchet MS" pitchFamily="34" charset="0"/>
              </a:rPr>
              <a:t>, AsH</a:t>
            </a:r>
            <a:r>
              <a:rPr lang="en-AU" sz="2000" i="1" baseline="-25000" dirty="0" smtClean="0">
                <a:latin typeface="Trebuchet MS" pitchFamily="34" charset="0"/>
              </a:rPr>
              <a:t>3, </a:t>
            </a:r>
            <a:r>
              <a:rPr lang="en-AU" sz="2000" i="1" dirty="0" smtClean="0">
                <a:latin typeface="Trebuchet MS" pitchFamily="34" charset="0"/>
              </a:rPr>
              <a:t>NI</a:t>
            </a:r>
            <a:r>
              <a:rPr lang="en-AU" sz="2000" i="1" baseline="-25000" dirty="0" smtClean="0">
                <a:latin typeface="Trebuchet MS" pitchFamily="34" charset="0"/>
              </a:rPr>
              <a:t>3, </a:t>
            </a:r>
            <a:r>
              <a:rPr lang="en-AU" sz="2000" i="1" dirty="0" smtClean="0">
                <a:latin typeface="Trebuchet MS" pitchFamily="34" charset="0"/>
              </a:rPr>
              <a:t>AsF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r>
              <a:rPr lang="en-AU" sz="2000" i="1" dirty="0" smtClean="0">
                <a:latin typeface="Trebuchet MS" pitchFamily="34" charset="0"/>
              </a:rPr>
              <a:t>, </a:t>
            </a:r>
            <a:r>
              <a:rPr lang="en-AU" sz="2000" i="1" dirty="0" smtClean="0">
                <a:latin typeface="Trebuchet MS" pitchFamily="34" charset="0"/>
              </a:rPr>
              <a:t>PF</a:t>
            </a:r>
            <a:r>
              <a:rPr lang="en-AU" sz="2000" i="1" baseline="-25000" dirty="0" smtClean="0">
                <a:latin typeface="Trebuchet MS" pitchFamily="34" charset="0"/>
              </a:rPr>
              <a:t>3, </a:t>
            </a:r>
            <a:r>
              <a:rPr lang="en-AU" sz="2000" i="1" dirty="0" smtClean="0">
                <a:latin typeface="Trebuchet MS" pitchFamily="34" charset="0"/>
              </a:rPr>
              <a:t>SF</a:t>
            </a:r>
            <a:r>
              <a:rPr lang="en-AU" sz="2000" i="1" baseline="-25000" dirty="0" smtClean="0">
                <a:latin typeface="Trebuchet MS" pitchFamily="34" charset="0"/>
              </a:rPr>
              <a:t>3</a:t>
            </a:r>
            <a:r>
              <a:rPr lang="en-AU" sz="2000" i="1" baseline="30000" dirty="0" smtClean="0">
                <a:latin typeface="Trebuchet MS" pitchFamily="34" charset="0"/>
              </a:rPr>
              <a:t>+</a:t>
            </a:r>
            <a:endParaRPr lang="en-AU" sz="20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400" dirty="0" smtClean="0">
              <a:latin typeface="Trebuchet MS" pitchFamily="34" charset="0"/>
            </a:endParaRPr>
          </a:p>
        </p:txBody>
      </p:sp>
      <p:pic>
        <p:nvPicPr>
          <p:cNvPr id="7172" name="Picture 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752600"/>
            <a:ext cx="3008622" cy="2801779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4770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76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V-shaped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667000" y="762000"/>
            <a:ext cx="6477000" cy="58674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4 regions of electron density around the central atom, which is oxygen</a:t>
            </a: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</a:t>
            </a:r>
            <a:r>
              <a:rPr lang="en-AU" sz="1800" dirty="0" smtClean="0">
                <a:latin typeface="Trebuchet MS" pitchFamily="34" charset="0"/>
              </a:rPr>
              <a:t>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 smtClean="0">
                <a:latin typeface="Trebuchet MS" pitchFamily="34" charset="0"/>
              </a:rPr>
              <a:t>lone pairs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 in </a:t>
            </a:r>
            <a:r>
              <a:rPr lang="en-AU" sz="1800" dirty="0">
                <a:latin typeface="Trebuchet MS" pitchFamily="34" charset="0"/>
              </a:rPr>
              <a:t>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TETRAHEDRAL </a:t>
            </a:r>
            <a:r>
              <a:rPr lang="en-AU" sz="1800" dirty="0">
                <a:latin typeface="Trebuchet MS" pitchFamily="34" charset="0"/>
              </a:rPr>
              <a:t>electron pair arrangement, the lone pair 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V-SHAPED</a:t>
            </a: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O-H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O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H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polar</a:t>
            </a:r>
            <a:endParaRPr lang="en-AU" sz="1800" dirty="0" smtClean="0">
              <a:solidFill>
                <a:srgbClr val="9933FF"/>
              </a:solidFill>
              <a:latin typeface="Trebuchet MS" pitchFamily="34" charset="0"/>
            </a:endParaRPr>
          </a:p>
          <a:p>
            <a:pPr lvl="0"/>
            <a:endParaRPr lang="en-AU" sz="5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the </a:t>
            </a:r>
            <a:r>
              <a:rPr lang="en-AU" sz="1800" dirty="0">
                <a:latin typeface="Trebuchet MS" pitchFamily="34" charset="0"/>
              </a:rPr>
              <a:t>bond angle of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104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  or  BENT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O, OF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SCl</a:t>
            </a:r>
            <a:r>
              <a:rPr lang="en-AU" sz="1800" i="1" baseline="-25000" dirty="0" smtClean="0">
                <a:latin typeface="Trebuchet MS" pitchFamily="34" charset="0"/>
              </a:rPr>
              <a:t>2, </a:t>
            </a:r>
            <a:r>
              <a:rPr lang="en-AU" sz="1800" i="1" dirty="0" smtClean="0">
                <a:latin typeface="Trebuchet MS" pitchFamily="34" charset="0"/>
              </a:rPr>
              <a:t>SCl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,H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S, </a:t>
            </a:r>
            <a:r>
              <a:rPr lang="en-AU" sz="1800" i="1" dirty="0" smtClean="0">
                <a:latin typeface="Trebuchet MS" pitchFamily="34" charset="0"/>
              </a:rPr>
              <a:t>SF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,NOCl, ClO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baseline="30000" dirty="0" smtClean="0">
                <a:latin typeface="Trebuchet MS" pitchFamily="34" charset="0"/>
              </a:rPr>
              <a:t>-</a:t>
            </a:r>
            <a:endParaRPr lang="en-AU" sz="18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400" dirty="0" smtClean="0">
              <a:latin typeface="Trebuchet MS" pitchFamily="34" charset="0"/>
            </a:endParaRPr>
          </a:p>
        </p:txBody>
      </p:sp>
      <p:pic>
        <p:nvPicPr>
          <p:cNvPr id="8196" name="Picture 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59" y="1676400"/>
            <a:ext cx="2723194" cy="3194327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24400" y="6529449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31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V-shaped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895600" y="533400"/>
            <a:ext cx="6248400" cy="6096000"/>
          </a:xfrm>
        </p:spPr>
        <p:txBody>
          <a:bodyPr/>
          <a:lstStyle/>
          <a:p>
            <a:pPr eaLnBrk="1" hangingPunct="1"/>
            <a:r>
              <a:rPr lang="en-AU" sz="1800" dirty="0">
                <a:latin typeface="Trebuchet MS" pitchFamily="34" charset="0"/>
              </a:rPr>
              <a:t>3</a:t>
            </a:r>
            <a:r>
              <a:rPr lang="en-AU" sz="1800" dirty="0" smtClean="0">
                <a:latin typeface="Trebuchet MS" pitchFamily="34" charset="0"/>
              </a:rPr>
              <a:t> regions of electron density around the central atom, which is </a:t>
            </a:r>
            <a:r>
              <a:rPr lang="en-AU" sz="1800" dirty="0" err="1" smtClean="0">
                <a:latin typeface="Trebuchet MS" pitchFamily="34" charset="0"/>
              </a:rPr>
              <a:t>sulfur</a:t>
            </a:r>
            <a:endParaRPr lang="en-AU" sz="1800" dirty="0" smtClean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2</a:t>
            </a:r>
            <a:r>
              <a:rPr lang="en-AU" sz="1800" dirty="0" smtClean="0">
                <a:latin typeface="Trebuchet MS" pitchFamily="34" charset="0"/>
              </a:rPr>
              <a:t> bonding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there is 1 lone pair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in </a:t>
            </a:r>
            <a:r>
              <a:rPr lang="en-AU" sz="1800" dirty="0">
                <a:latin typeface="Trebuchet MS" pitchFamily="34" charset="0"/>
              </a:rPr>
              <a:t>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 PLANAR </a:t>
            </a:r>
            <a:r>
              <a:rPr lang="en-AU" sz="1800" dirty="0" smtClean="0">
                <a:latin typeface="Trebuchet MS" pitchFamily="34" charset="0"/>
              </a:rPr>
              <a:t>electron </a:t>
            </a:r>
            <a:r>
              <a:rPr lang="en-AU" sz="1800" dirty="0">
                <a:latin typeface="Trebuchet MS" pitchFamily="34" charset="0"/>
              </a:rPr>
              <a:t>pair arrangement, </a:t>
            </a:r>
            <a:r>
              <a:rPr lang="en-AU" sz="1800" dirty="0" smtClean="0">
                <a:latin typeface="Trebuchet MS" pitchFamily="34" charset="0"/>
              </a:rPr>
              <a:t>the </a:t>
            </a:r>
            <a:r>
              <a:rPr lang="en-AU" sz="1800" dirty="0">
                <a:latin typeface="Trebuchet MS" pitchFamily="34" charset="0"/>
              </a:rPr>
              <a:t>lone </a:t>
            </a:r>
            <a:r>
              <a:rPr lang="en-AU" sz="1800" dirty="0" smtClean="0">
                <a:latin typeface="Trebuchet MS" pitchFamily="34" charset="0"/>
              </a:rPr>
              <a:t>pair </a:t>
            </a:r>
            <a:r>
              <a:rPr lang="en-AU" sz="1800" dirty="0">
                <a:latin typeface="Trebuchet MS" pitchFamily="34" charset="0"/>
              </a:rPr>
              <a:t>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V-SHAPED</a:t>
            </a: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S -O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S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and </a:t>
            </a:r>
            <a:r>
              <a:rPr lang="en-NZ" sz="1800" dirty="0" smtClean="0">
                <a:latin typeface="Trebuchet MS" panose="020B0603020202020204" pitchFamily="34" charset="0"/>
              </a:rPr>
              <a:t>O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  <a:endParaRPr lang="en-NZ" sz="5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NOT symmetrical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not cancel so the molecule is 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 smtClean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the bond angle of </a:t>
            </a:r>
            <a:r>
              <a:rPr lang="en-AU" sz="1800" u="sng" dirty="0">
                <a:latin typeface="Trebuchet MS" pitchFamily="34" charset="0"/>
              </a:rPr>
              <a:t>less than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120</a:t>
            </a:r>
            <a:r>
              <a:rPr lang="en-AU" sz="18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  <a:endParaRPr lang="en-AU" sz="1800" baseline="30000" dirty="0" smtClean="0"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V-SHAPE  or  BENT</a:t>
            </a:r>
          </a:p>
          <a:p>
            <a:pPr marL="0" indent="0" eaLnBrk="1" hangingPunct="1">
              <a:spcBef>
                <a:spcPts val="0"/>
              </a:spcBef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SO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dirty="0" smtClean="0">
                <a:latin typeface="Trebuchet MS" pitchFamily="34" charset="0"/>
              </a:rPr>
              <a:t>, O</a:t>
            </a:r>
            <a:r>
              <a:rPr lang="en-AU" sz="1800" i="1" baseline="-25000" dirty="0" smtClean="0">
                <a:latin typeface="Trebuchet MS" pitchFamily="34" charset="0"/>
              </a:rPr>
              <a:t>3, </a:t>
            </a:r>
            <a:r>
              <a:rPr lang="en-AU" sz="1800" i="1" dirty="0" smtClean="0">
                <a:latin typeface="Trebuchet MS" pitchFamily="34" charset="0"/>
              </a:rPr>
              <a:t>GeF</a:t>
            </a:r>
            <a:r>
              <a:rPr lang="en-AU" sz="1800" i="1" baseline="-25000" dirty="0" smtClean="0">
                <a:latin typeface="Trebuchet MS" pitchFamily="34" charset="0"/>
              </a:rPr>
              <a:t>2, </a:t>
            </a:r>
            <a:r>
              <a:rPr lang="en-AU" sz="1800" i="1" dirty="0" smtClean="0">
                <a:latin typeface="Trebuchet MS" pitchFamily="34" charset="0"/>
              </a:rPr>
              <a:t>ClO</a:t>
            </a:r>
            <a:r>
              <a:rPr lang="en-AU" sz="1800" i="1" baseline="-25000" dirty="0" smtClean="0">
                <a:latin typeface="Trebuchet MS" pitchFamily="34" charset="0"/>
              </a:rPr>
              <a:t>2</a:t>
            </a:r>
            <a:r>
              <a:rPr lang="en-AU" sz="1800" i="1" baseline="30000" dirty="0" smtClean="0">
                <a:latin typeface="Trebuchet MS" pitchFamily="34" charset="0"/>
              </a:rPr>
              <a:t>+</a:t>
            </a:r>
            <a:endParaRPr lang="en-AU" sz="1800" i="1" baseline="30000" dirty="0" smtClean="0">
              <a:latin typeface="Trebuchet MS" pitchFamily="34" charset="0"/>
            </a:endParaRPr>
          </a:p>
          <a:p>
            <a:pPr eaLnBrk="1" hangingPunct="1"/>
            <a:endParaRPr lang="en-AU" sz="2400" dirty="0" smtClean="0">
              <a:latin typeface="Trebuchet MS" pitchFamily="34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770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>
                <a:solidFill>
                  <a:srgbClr val="000000"/>
                </a:solidFill>
              </a:rPr>
              <a:t>© 2015 http://www.chemicalminds.wikispaces.com</a:t>
            </a:r>
            <a:endParaRPr lang="en-AU" sz="1000" dirty="0">
              <a:solidFill>
                <a:srgbClr val="000000"/>
              </a:solidFill>
            </a:endParaRPr>
          </a:p>
        </p:txBody>
      </p:sp>
      <p:pic>
        <p:nvPicPr>
          <p:cNvPr id="7" name="ClipArt Placeholder 6"/>
          <p:cNvPicPr>
            <a:picLocks noGrp="1" noChangeAspect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76400"/>
            <a:ext cx="3002096" cy="2831522"/>
          </a:xfrm>
        </p:spPr>
      </p:pic>
    </p:spTree>
    <p:extLst>
      <p:ext uri="{BB962C8B-B14F-4D97-AF65-F5344CB8AC3E}">
        <p14:creationId xmlns:p14="http://schemas.microsoft.com/office/powerpoint/2010/main" val="195038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76399"/>
            <a:ext cx="2590800" cy="2583226"/>
          </a:xfr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rgbClr val="9933FF"/>
                </a:solidFill>
              </a:rPr>
              <a:t>Trigonal </a:t>
            </a:r>
            <a:r>
              <a:rPr lang="en-NZ" sz="3600" dirty="0" err="1" smtClean="0">
                <a:solidFill>
                  <a:srgbClr val="9933FF"/>
                </a:solidFill>
              </a:rPr>
              <a:t>Bipyramidal</a:t>
            </a:r>
            <a:endParaRPr lang="en-AU" sz="3600" dirty="0" smtClean="0">
              <a:solidFill>
                <a:srgbClr val="9933FF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438400" y="457200"/>
            <a:ext cx="6687207" cy="6400800"/>
          </a:xfrm>
        </p:spPr>
        <p:txBody>
          <a:bodyPr/>
          <a:lstStyle/>
          <a:p>
            <a:pPr eaLnBrk="1" hangingPunct="1"/>
            <a:r>
              <a:rPr lang="en-AU" sz="1800" dirty="0" smtClean="0">
                <a:latin typeface="Trebuchet MS" pitchFamily="34" charset="0"/>
              </a:rPr>
              <a:t>5 </a:t>
            </a:r>
            <a:r>
              <a:rPr lang="en-AU" sz="1800" dirty="0">
                <a:latin typeface="Trebuchet MS" pitchFamily="34" charset="0"/>
              </a:rPr>
              <a:t>regions of electron density around the central atom, which is </a:t>
            </a:r>
            <a:r>
              <a:rPr lang="en-AU" sz="1800" dirty="0" smtClean="0">
                <a:latin typeface="Trebuchet MS" pitchFamily="34" charset="0"/>
              </a:rPr>
              <a:t>phosphorus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5 bonding </a:t>
            </a:r>
            <a:r>
              <a:rPr lang="en-AU" sz="1800" dirty="0">
                <a:latin typeface="Trebuchet MS" pitchFamily="34" charset="0"/>
              </a:rPr>
              <a:t>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no </a:t>
            </a:r>
            <a:r>
              <a:rPr lang="en-AU" sz="1800" dirty="0">
                <a:latin typeface="Trebuchet MS" pitchFamily="34" charset="0"/>
              </a:rPr>
              <a:t>lone pairs 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</a:t>
            </a:r>
            <a:r>
              <a:rPr lang="en-AU" sz="1800" dirty="0" smtClean="0">
                <a:latin typeface="Trebuchet MS" pitchFamily="34" charset="0"/>
              </a:rPr>
              <a:t>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 BIPYRAMIDAL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electron pair arrangement as well as </a:t>
            </a:r>
            <a:r>
              <a:rPr lang="en-AU" sz="1800" dirty="0" smtClean="0">
                <a:latin typeface="Trebuchet MS" pitchFamily="34" charset="0"/>
              </a:rPr>
              <a:t>a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 BIPYRAMIDAL </a:t>
            </a:r>
            <a:r>
              <a:rPr lang="en-AU" sz="1800" dirty="0">
                <a:latin typeface="Trebuchet MS" pitchFamily="34" charset="0"/>
              </a:rPr>
              <a:t>molecular </a:t>
            </a:r>
            <a:r>
              <a:rPr lang="en-AU" sz="1800" dirty="0" smtClean="0">
                <a:latin typeface="Trebuchet MS" pitchFamily="34" charset="0"/>
              </a:rPr>
              <a:t>shape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US" sz="1800" dirty="0" smtClean="0">
                <a:latin typeface="Trebuchet MS" panose="020B0603020202020204" pitchFamily="34" charset="0"/>
              </a:rPr>
              <a:t>trigonal </a:t>
            </a:r>
            <a:r>
              <a:rPr lang="en-US" sz="1800" dirty="0" err="1" smtClean="0">
                <a:latin typeface="Trebuchet MS" panose="020B0603020202020204" pitchFamily="34" charset="0"/>
              </a:rPr>
              <a:t>bipyramidal</a:t>
            </a:r>
            <a:r>
              <a:rPr lang="en-US" sz="1800" dirty="0" smtClean="0">
                <a:latin typeface="Trebuchet MS" panose="020B0603020202020204" pitchFamily="34" charset="0"/>
              </a:rPr>
              <a:t> </a:t>
            </a:r>
            <a:r>
              <a:rPr lang="en-US" sz="1800" dirty="0">
                <a:latin typeface="Trebuchet MS" panose="020B0603020202020204" pitchFamily="34" charset="0"/>
              </a:rPr>
              <a:t>so the molecule is symmetrical. This means that the dipole moments cancel and the molecule is non </a:t>
            </a:r>
            <a:r>
              <a:rPr lang="en-US" sz="1800" dirty="0" smtClean="0">
                <a:latin typeface="Trebuchet MS" panose="020B0603020202020204" pitchFamily="34" charset="0"/>
              </a:rPr>
              <a:t>polar</a:t>
            </a:r>
          </a:p>
          <a:p>
            <a:pPr lvl="0"/>
            <a:r>
              <a:rPr lang="en-NZ" sz="2000" dirty="0" smtClean="0">
                <a:latin typeface="Trebuchet MS" panose="020B0603020202020204" pitchFamily="34" charset="0"/>
              </a:rPr>
              <a:t>P-Cl </a:t>
            </a:r>
            <a:r>
              <a:rPr lang="en-NZ" sz="2000" dirty="0">
                <a:latin typeface="Trebuchet MS" panose="020B0603020202020204" pitchFamily="34" charset="0"/>
              </a:rPr>
              <a:t>bond is polar because of electronegativity </a:t>
            </a:r>
            <a:r>
              <a:rPr lang="en-NZ" sz="2000" dirty="0" smtClean="0">
                <a:latin typeface="Trebuchet MS" panose="020B0603020202020204" pitchFamily="34" charset="0"/>
              </a:rPr>
              <a:t>difference between P and Cl atoms</a:t>
            </a:r>
            <a:endParaRPr lang="en-NZ" sz="2000" dirty="0">
              <a:latin typeface="Trebuchet MS" panose="020B0603020202020204" pitchFamily="34" charset="0"/>
            </a:endParaRPr>
          </a:p>
          <a:p>
            <a:pPr lvl="0"/>
            <a:r>
              <a:rPr lang="en-NZ" sz="2000" dirty="0">
                <a:latin typeface="Trebuchet MS" panose="020B0603020202020204" pitchFamily="34" charset="0"/>
              </a:rPr>
              <a:t>molecule is symmetrical</a:t>
            </a:r>
          </a:p>
          <a:p>
            <a:pPr lvl="0"/>
            <a:r>
              <a:rPr lang="en-NZ" sz="2000" dirty="0">
                <a:latin typeface="Trebuchet MS" panose="020B0603020202020204" pitchFamily="34" charset="0"/>
              </a:rPr>
              <a:t>p</a:t>
            </a:r>
            <a:r>
              <a:rPr lang="en-NZ" sz="2000" dirty="0" smtClean="0">
                <a:latin typeface="Trebuchet MS" panose="020B0603020202020204" pitchFamily="34" charset="0"/>
              </a:rPr>
              <a:t>olar bonds </a:t>
            </a:r>
            <a:r>
              <a:rPr lang="en-NZ" sz="2000" dirty="0">
                <a:latin typeface="Trebuchet MS" panose="020B0603020202020204" pitchFamily="34" charset="0"/>
              </a:rPr>
              <a:t>do </a:t>
            </a:r>
            <a:r>
              <a:rPr lang="en-NZ" sz="2000" dirty="0" smtClean="0">
                <a:latin typeface="Trebuchet MS" panose="020B0603020202020204" pitchFamily="34" charset="0"/>
              </a:rPr>
              <a:t>cancel, </a:t>
            </a:r>
            <a:r>
              <a:rPr lang="en-GB" sz="2000" dirty="0" smtClean="0">
                <a:latin typeface="Trebuchet MS" panose="020B0603020202020204" pitchFamily="34" charset="0"/>
              </a:rPr>
              <a:t>so </a:t>
            </a:r>
            <a:r>
              <a:rPr lang="en-GB" sz="2000" dirty="0">
                <a:latin typeface="Trebuchet MS" panose="020B0603020202020204" pitchFamily="34" charset="0"/>
              </a:rPr>
              <a:t>the molecule is non-polar.</a:t>
            </a:r>
            <a:endParaRPr lang="en-US" sz="2000" dirty="0" smtClean="0">
              <a:latin typeface="Trebuchet MS" panose="020B0603020202020204" pitchFamily="34" charset="0"/>
            </a:endParaRPr>
          </a:p>
          <a:p>
            <a:pPr eaLnBrk="1" hangingPunct="1"/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2000" dirty="0" smtClean="0">
                <a:latin typeface="Trebuchet MS" pitchFamily="34" charset="0"/>
              </a:rPr>
              <a:t>Angles of </a:t>
            </a:r>
            <a:r>
              <a:rPr lang="en-AU" sz="2000" dirty="0" smtClean="0">
                <a:solidFill>
                  <a:srgbClr val="9933FF"/>
                </a:solidFill>
                <a:latin typeface="Trebuchet MS" pitchFamily="34" charset="0"/>
              </a:rPr>
              <a:t>90</a:t>
            </a:r>
            <a:r>
              <a:rPr lang="en-AU" sz="2000" baseline="30000" dirty="0">
                <a:solidFill>
                  <a:srgbClr val="9933FF"/>
                </a:solidFill>
                <a:latin typeface="Trebuchet MS" pitchFamily="34" charset="0"/>
              </a:rPr>
              <a:t> o</a:t>
            </a:r>
            <a:r>
              <a:rPr lang="en-AU" sz="2000" dirty="0" smtClean="0">
                <a:solidFill>
                  <a:srgbClr val="9933FF"/>
                </a:solidFill>
                <a:latin typeface="Trebuchet MS" pitchFamily="34" charset="0"/>
              </a:rPr>
              <a:t> </a:t>
            </a:r>
            <a:r>
              <a:rPr lang="en-AU" sz="2000" dirty="0" smtClean="0">
                <a:latin typeface="Trebuchet MS" pitchFamily="34" charset="0"/>
              </a:rPr>
              <a:t>and </a:t>
            </a:r>
            <a:r>
              <a:rPr lang="en-AU" sz="2000" dirty="0" smtClean="0">
                <a:solidFill>
                  <a:srgbClr val="9933FF"/>
                </a:solidFill>
                <a:latin typeface="Trebuchet MS" pitchFamily="34" charset="0"/>
              </a:rPr>
              <a:t>120</a:t>
            </a:r>
            <a:r>
              <a:rPr lang="en-AU" sz="2000" baseline="30000" dirty="0">
                <a:solidFill>
                  <a:srgbClr val="9933FF"/>
                </a:solidFill>
                <a:latin typeface="Trebuchet MS" pitchFamily="34" charset="0"/>
              </a:rPr>
              <a:t> </a:t>
            </a:r>
            <a:r>
              <a:rPr lang="en-AU" sz="2000" baseline="30000" dirty="0" smtClean="0">
                <a:solidFill>
                  <a:srgbClr val="9933FF"/>
                </a:solidFill>
                <a:latin typeface="Trebuchet MS" pitchFamily="34" charset="0"/>
              </a:rPr>
              <a:t>o</a:t>
            </a:r>
          </a:p>
          <a:p>
            <a:pPr marL="0" indent="0"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2000" i="1" dirty="0" err="1" smtClean="0">
                <a:latin typeface="Trebuchet MS" pitchFamily="34" charset="0"/>
              </a:rPr>
              <a:t>eg’s</a:t>
            </a:r>
            <a:r>
              <a:rPr lang="en-AU" sz="2000" i="1" dirty="0" smtClean="0">
                <a:latin typeface="Trebuchet MS" pitchFamily="34" charset="0"/>
              </a:rPr>
              <a:t> PCl</a:t>
            </a:r>
            <a:r>
              <a:rPr lang="en-AU" sz="2000" i="1" baseline="-25000" dirty="0" smtClean="0">
                <a:latin typeface="Trebuchet MS" pitchFamily="34" charset="0"/>
              </a:rPr>
              <a:t>5, </a:t>
            </a:r>
            <a:r>
              <a:rPr lang="en-AU" sz="2000" i="1" dirty="0" smtClean="0">
                <a:latin typeface="Trebuchet MS" pitchFamily="34" charset="0"/>
              </a:rPr>
              <a:t>AsF</a:t>
            </a:r>
            <a:r>
              <a:rPr lang="en-AU" sz="2000" i="1" baseline="-25000" dirty="0" smtClean="0">
                <a:latin typeface="Trebuchet MS" pitchFamily="34" charset="0"/>
              </a:rPr>
              <a:t>5</a:t>
            </a:r>
          </a:p>
          <a:p>
            <a:pPr eaLnBrk="1" hangingPunct="1"/>
            <a:endParaRPr lang="en-AU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5532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/>
              <a:t>© 2015  http://www.chemicalminds.wikispaces.com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NZ" sz="3600" dirty="0" err="1" smtClean="0">
                <a:solidFill>
                  <a:srgbClr val="9933FF"/>
                </a:solidFill>
              </a:rPr>
              <a:t>Trigonal</a:t>
            </a:r>
            <a:r>
              <a:rPr lang="en-NZ" sz="3600" dirty="0" smtClean="0">
                <a:solidFill>
                  <a:srgbClr val="9933FF"/>
                </a:solidFill>
              </a:rPr>
              <a:t> </a:t>
            </a:r>
            <a:r>
              <a:rPr lang="en-NZ" sz="3600" dirty="0" err="1" smtClean="0">
                <a:solidFill>
                  <a:srgbClr val="9933FF"/>
                </a:solidFill>
              </a:rPr>
              <a:t>Bipyramidal</a:t>
            </a:r>
            <a:r>
              <a:rPr lang="en-NZ" sz="3600" dirty="0" smtClean="0">
                <a:solidFill>
                  <a:srgbClr val="9933FF"/>
                </a:solidFill>
              </a:rPr>
              <a:t> - Seesaw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609600"/>
            <a:ext cx="6172200" cy="6248400"/>
          </a:xfrm>
        </p:spPr>
        <p:txBody>
          <a:bodyPr/>
          <a:lstStyle/>
          <a:p>
            <a:pPr eaLnBrk="1" hangingPunct="1"/>
            <a:r>
              <a:rPr lang="en-AU" sz="1800" dirty="0">
                <a:latin typeface="Trebuchet MS" pitchFamily="34" charset="0"/>
              </a:rPr>
              <a:t>5 regions of electron density around </a:t>
            </a:r>
            <a:endParaRPr lang="en-AU" sz="1800" dirty="0" smtClean="0">
              <a:latin typeface="Trebuchet MS" pitchFamily="34" charset="0"/>
            </a:endParaRPr>
          </a:p>
          <a:p>
            <a:pPr marL="0" indent="0" eaLnBrk="1" hangingPunct="1">
              <a:buNone/>
            </a:pPr>
            <a:r>
              <a:rPr lang="en-AU" sz="1800" dirty="0">
                <a:latin typeface="Trebuchet MS" pitchFamily="34" charset="0"/>
              </a:rPr>
              <a:t> </a:t>
            </a:r>
            <a:r>
              <a:rPr lang="en-AU" sz="1800" dirty="0" smtClean="0">
                <a:latin typeface="Trebuchet MS" pitchFamily="34" charset="0"/>
              </a:rPr>
              <a:t>    the </a:t>
            </a:r>
            <a:r>
              <a:rPr lang="en-AU" sz="1800" dirty="0">
                <a:latin typeface="Trebuchet MS" pitchFamily="34" charset="0"/>
              </a:rPr>
              <a:t>central atom, which is </a:t>
            </a:r>
            <a:r>
              <a:rPr lang="en-AU" sz="1800" dirty="0" err="1" smtClean="0">
                <a:latin typeface="Trebuchet MS" pitchFamily="34" charset="0"/>
              </a:rPr>
              <a:t>sulfur</a:t>
            </a:r>
            <a:endParaRPr lang="en-AU" sz="1800" dirty="0"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 smtClean="0">
                <a:latin typeface="Trebuchet MS" pitchFamily="34" charset="0"/>
              </a:rPr>
              <a:t>4 </a:t>
            </a:r>
            <a:r>
              <a:rPr lang="en-AU" sz="1800" dirty="0">
                <a:latin typeface="Trebuchet MS" pitchFamily="34" charset="0"/>
              </a:rPr>
              <a:t>bonding pairs of electrons around </a:t>
            </a:r>
            <a:endParaRPr lang="en-AU" sz="1800" dirty="0" smtClean="0">
              <a:latin typeface="Trebuchet MS" pitchFamily="34" charset="0"/>
            </a:endParaRPr>
          </a:p>
          <a:p>
            <a:pPr marL="0" indent="0" eaLnBrk="1" hangingPunct="1">
              <a:buNone/>
            </a:pPr>
            <a:r>
              <a:rPr lang="en-AU" sz="1800" dirty="0" smtClean="0">
                <a:latin typeface="Trebuchet MS" pitchFamily="34" charset="0"/>
              </a:rPr>
              <a:t>     the </a:t>
            </a:r>
            <a:r>
              <a:rPr lang="en-AU" sz="1800" dirty="0">
                <a:latin typeface="Trebuchet MS" pitchFamily="34" charset="0"/>
              </a:rPr>
              <a:t>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1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lone </a:t>
            </a:r>
            <a:r>
              <a:rPr lang="en-AU" sz="1800" dirty="0" smtClean="0">
                <a:latin typeface="Trebuchet MS" pitchFamily="34" charset="0"/>
              </a:rPr>
              <a:t>pair </a:t>
            </a:r>
            <a:r>
              <a:rPr lang="en-AU" sz="1800" dirty="0">
                <a:latin typeface="Trebuchet MS" pitchFamily="34" charset="0"/>
              </a:rPr>
              <a:t>of electrons around the central atom</a:t>
            </a: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in order to minimise repulsion, the regions of electron density are arranged as far as possible from each other, resulting in an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TRIGONAL BIPYRAMIDAL</a:t>
            </a:r>
            <a:r>
              <a:rPr lang="en-AU" sz="1800" dirty="0" smtClean="0"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electron pair arrangement, the lone pair of electrons take up space as if they were a bond, so the molecular shape is </a:t>
            </a:r>
            <a:r>
              <a:rPr lang="en-AU" sz="1800" dirty="0" smtClean="0">
                <a:solidFill>
                  <a:srgbClr val="9933FF"/>
                </a:solidFill>
                <a:latin typeface="Trebuchet MS" pitchFamily="34" charset="0"/>
              </a:rPr>
              <a:t>SEESAW</a:t>
            </a: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</a:t>
            </a:r>
            <a:r>
              <a:rPr lang="en-NZ" sz="1800" dirty="0" smtClean="0">
                <a:latin typeface="Trebuchet MS" panose="020B0603020202020204" pitchFamily="34" charset="0"/>
              </a:rPr>
              <a:t>S -F </a:t>
            </a:r>
            <a:r>
              <a:rPr lang="en-NZ" sz="1800" dirty="0">
                <a:latin typeface="Trebuchet MS" panose="020B0603020202020204" pitchFamily="34" charset="0"/>
              </a:rPr>
              <a:t>bond is polar because of the electronegativity difference between </a:t>
            </a:r>
            <a:r>
              <a:rPr lang="en-NZ" sz="1800" dirty="0" smtClean="0">
                <a:latin typeface="Trebuchet MS" panose="020B0603020202020204" pitchFamily="34" charset="0"/>
              </a:rPr>
              <a:t>S </a:t>
            </a:r>
            <a:r>
              <a:rPr lang="en-NZ" sz="1800" dirty="0">
                <a:latin typeface="Trebuchet MS" panose="020B0603020202020204" pitchFamily="34" charset="0"/>
              </a:rPr>
              <a:t>and F</a:t>
            </a:r>
            <a:r>
              <a:rPr lang="en-NZ" sz="1800" dirty="0" smtClean="0">
                <a:latin typeface="Trebuchet MS" panose="020B0603020202020204" pitchFamily="34" charset="0"/>
              </a:rPr>
              <a:t> </a:t>
            </a:r>
            <a:r>
              <a:rPr lang="en-NZ" sz="1800" dirty="0">
                <a:latin typeface="Trebuchet MS" panose="020B0603020202020204" pitchFamily="34" charset="0"/>
              </a:rPr>
              <a:t>atoms</a:t>
            </a: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the molecule is </a:t>
            </a:r>
            <a:r>
              <a:rPr lang="en-NZ" sz="1800" dirty="0" smtClean="0">
                <a:latin typeface="Trebuchet MS" panose="020B0603020202020204" pitchFamily="34" charset="0"/>
              </a:rPr>
              <a:t>symmetrical</a:t>
            </a:r>
            <a:endParaRPr lang="en-NZ" sz="1800" dirty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NZ" sz="500" dirty="0">
              <a:latin typeface="Trebuchet MS" panose="020B0603020202020204" pitchFamily="34" charset="0"/>
            </a:endParaRPr>
          </a:p>
          <a:p>
            <a:pPr lvl="0"/>
            <a:r>
              <a:rPr lang="en-NZ" sz="1800" dirty="0">
                <a:latin typeface="Trebuchet MS" panose="020B0603020202020204" pitchFamily="34" charset="0"/>
              </a:rPr>
              <a:t>polar bonds do </a:t>
            </a:r>
            <a:r>
              <a:rPr lang="en-NZ" sz="1800" dirty="0" smtClean="0">
                <a:latin typeface="Trebuchet MS" panose="020B0603020202020204" pitchFamily="34" charset="0"/>
              </a:rPr>
              <a:t>cancel </a:t>
            </a:r>
            <a:r>
              <a:rPr lang="en-NZ" sz="1800" dirty="0">
                <a:latin typeface="Trebuchet MS" panose="020B0603020202020204" pitchFamily="34" charset="0"/>
              </a:rPr>
              <a:t>so the molecule </a:t>
            </a:r>
            <a:r>
              <a:rPr lang="en-NZ" sz="1800" dirty="0" smtClean="0">
                <a:latin typeface="Trebuchet MS" panose="020B0603020202020204" pitchFamily="34" charset="0"/>
              </a:rPr>
              <a:t>is non-polar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en-AU" sz="500" dirty="0">
              <a:latin typeface="Trebuchet MS" pitchFamily="34" charset="0"/>
            </a:endParaRPr>
          </a:p>
          <a:p>
            <a:pPr eaLnBrk="1" hangingPunct="1"/>
            <a:r>
              <a:rPr lang="en-AU" sz="1800" dirty="0">
                <a:latin typeface="Trebuchet MS" pitchFamily="34" charset="0"/>
              </a:rPr>
              <a:t>Angles of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90</a:t>
            </a:r>
            <a:r>
              <a:rPr lang="en-AU" sz="1800" baseline="30000" dirty="0">
                <a:solidFill>
                  <a:srgbClr val="9933FF"/>
                </a:solidFill>
                <a:latin typeface="Trebuchet MS" pitchFamily="34" charset="0"/>
              </a:rPr>
              <a:t> o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 </a:t>
            </a:r>
            <a:r>
              <a:rPr lang="en-AU" sz="1800" dirty="0">
                <a:latin typeface="Trebuchet MS" pitchFamily="34" charset="0"/>
              </a:rPr>
              <a:t>and </a:t>
            </a:r>
            <a:r>
              <a:rPr lang="en-AU" sz="1800" dirty="0">
                <a:solidFill>
                  <a:srgbClr val="9933FF"/>
                </a:solidFill>
                <a:latin typeface="Trebuchet MS" pitchFamily="34" charset="0"/>
              </a:rPr>
              <a:t>120</a:t>
            </a:r>
            <a:r>
              <a:rPr lang="en-AU" sz="1800" baseline="30000" dirty="0">
                <a:solidFill>
                  <a:srgbClr val="9933FF"/>
                </a:solidFill>
                <a:latin typeface="Trebuchet MS" pitchFamily="34" charset="0"/>
              </a:rPr>
              <a:t> o</a:t>
            </a:r>
            <a:endParaRPr lang="en-AU" sz="1800" dirty="0">
              <a:solidFill>
                <a:srgbClr val="9933FF"/>
              </a:solidFill>
              <a:latin typeface="Trebuchet MS" pitchFamily="34" charset="0"/>
            </a:endParaRPr>
          </a:p>
          <a:p>
            <a:pPr eaLnBrk="1" hangingPunct="1">
              <a:buNone/>
            </a:pPr>
            <a:endParaRPr lang="en-AU" sz="500" dirty="0" smtClean="0">
              <a:latin typeface="Trebuchet MS" pitchFamily="34" charset="0"/>
            </a:endParaRPr>
          </a:p>
          <a:p>
            <a:pPr eaLnBrk="1" hangingPunct="1"/>
            <a:r>
              <a:rPr lang="en-AU" sz="1800" i="1" dirty="0" err="1" smtClean="0">
                <a:latin typeface="Trebuchet MS" pitchFamily="34" charset="0"/>
              </a:rPr>
              <a:t>eg’s</a:t>
            </a:r>
            <a:r>
              <a:rPr lang="en-AU" sz="1800" i="1" dirty="0" smtClean="0">
                <a:latin typeface="Trebuchet MS" pitchFamily="34" charset="0"/>
              </a:rPr>
              <a:t> SF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dirty="0" smtClean="0">
                <a:latin typeface="Trebuchet MS" pitchFamily="34" charset="0"/>
              </a:rPr>
              <a:t>, SCl</a:t>
            </a:r>
            <a:r>
              <a:rPr lang="en-AU" sz="1800" i="1" baseline="-25000" dirty="0" smtClean="0">
                <a:latin typeface="Trebuchet MS" pitchFamily="34" charset="0"/>
              </a:rPr>
              <a:t>4 </a:t>
            </a:r>
            <a:r>
              <a:rPr lang="en-AU" sz="1800" i="1" dirty="0" smtClean="0">
                <a:latin typeface="Trebuchet MS" pitchFamily="34" charset="0"/>
              </a:rPr>
              <a:t>ClF</a:t>
            </a:r>
            <a:r>
              <a:rPr lang="en-AU" sz="1800" i="1" baseline="-25000" dirty="0" smtClean="0">
                <a:latin typeface="Trebuchet MS" pitchFamily="34" charset="0"/>
              </a:rPr>
              <a:t>4</a:t>
            </a:r>
            <a:r>
              <a:rPr lang="en-AU" sz="1800" i="1" baseline="30000" dirty="0" smtClean="0">
                <a:latin typeface="Trebuchet MS" pitchFamily="34" charset="0"/>
              </a:rPr>
              <a:t>+</a:t>
            </a:r>
            <a:endParaRPr lang="en-NZ" sz="1800" i="1" baseline="30000" dirty="0" smtClean="0">
              <a:latin typeface="Trebuchet MS" pitchFamily="34" charset="0"/>
            </a:endParaRP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828800"/>
            <a:ext cx="2819400" cy="2887173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553200"/>
            <a:ext cx="4343400" cy="304800"/>
          </a:xfrm>
        </p:spPr>
        <p:txBody>
          <a:bodyPr/>
          <a:lstStyle/>
          <a:p>
            <a:pPr algn="r">
              <a:defRPr/>
            </a:pPr>
            <a:r>
              <a:rPr lang="en-AU" sz="1000" dirty="0" smtClean="0"/>
              <a:t>© 2015 http://www.chemicalminds.wikispaces.com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1709</Words>
  <Application>Microsoft Office PowerPoint</Application>
  <PresentationFormat>On-screen Show (4:3)</PresentationFormat>
  <Paragraphs>253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Shapes of molecules  1) sketch the Lewis structure 2) locate the central atom 3) count regions of electron density around the central atom double/triple bonds and lone pairs count as ONE region of electron density 4)  determine shape and angle bearing in mind that repulsion varies… lone pair-lone pair &gt; lone pair-bonding pair &gt; bonding pair-bonding pair</vt:lpstr>
      <vt:lpstr>Linear</vt:lpstr>
      <vt:lpstr>Trigonal planar</vt:lpstr>
      <vt:lpstr>Tetrahedral</vt:lpstr>
      <vt:lpstr>Trigonal pyramidal</vt:lpstr>
      <vt:lpstr>V-shaped</vt:lpstr>
      <vt:lpstr>V-shaped</vt:lpstr>
      <vt:lpstr>Trigonal Bipyramidal</vt:lpstr>
      <vt:lpstr>Trigonal Bipyramidal - Seesaw</vt:lpstr>
      <vt:lpstr>Trigonal Bipyramidal – T-shaped</vt:lpstr>
      <vt:lpstr>Trigonal Bipyramidal - Linear</vt:lpstr>
      <vt:lpstr>Octahedral</vt:lpstr>
      <vt:lpstr>Octahedral - Square pyramid</vt:lpstr>
      <vt:lpstr>Octahedral - Square planar</vt:lpstr>
    </vt:vector>
  </TitlesOfParts>
  <Company>Auckland Girls Grammar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 of molecules</dc:title>
  <dc:creator>administrator</dc:creator>
  <cp:lastModifiedBy>student</cp:lastModifiedBy>
  <cp:revision>69</cp:revision>
  <cp:lastPrinted>2014-10-27T23:11:48Z</cp:lastPrinted>
  <dcterms:created xsi:type="dcterms:W3CDTF">2004-04-04T20:13:48Z</dcterms:created>
  <dcterms:modified xsi:type="dcterms:W3CDTF">2015-01-08T21:53:11Z</dcterms:modified>
</cp:coreProperties>
</file>